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  <p:sldMasterId id="2147483673" r:id="rId2"/>
  </p:sldMasterIdLst>
  <p:notesMasterIdLst>
    <p:notesMasterId r:id="rId15"/>
  </p:notesMasterIdLst>
  <p:sldIdLst>
    <p:sldId id="256" r:id="rId3"/>
    <p:sldId id="257" r:id="rId4"/>
    <p:sldId id="258" r:id="rId5"/>
    <p:sldId id="274" r:id="rId6"/>
    <p:sldId id="275" r:id="rId7"/>
    <p:sldId id="259" r:id="rId8"/>
    <p:sldId id="261" r:id="rId9"/>
    <p:sldId id="262" r:id="rId10"/>
    <p:sldId id="276" r:id="rId11"/>
    <p:sldId id="264" r:id="rId12"/>
    <p:sldId id="277" r:id="rId13"/>
    <p:sldId id="263" r:id="rId14"/>
  </p:sldIdLst>
  <p:sldSz cx="12192000" cy="6858000"/>
  <p:notesSz cx="6858000" cy="9144000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tx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icrosoft YaHei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685" autoAdjust="0"/>
  </p:normalViewPr>
  <p:slideViewPr>
    <p:cSldViewPr>
      <p:cViewPr varScale="1">
        <p:scale>
          <a:sx n="84" d="100"/>
          <a:sy n="84" d="100"/>
        </p:scale>
        <p:origin x="102" y="121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Distribution des classes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rgbClr val="92D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82F-4B17-A48C-BB640CE0C738}"/>
              </c:ext>
            </c:extLst>
          </c:dPt>
          <c:dPt>
            <c:idx val="1"/>
            <c:bubble3D val="0"/>
            <c:spPr>
              <a:solidFill>
                <a:srgbClr val="FF66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382F-4B17-A48C-BB640CE0C73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Bon Payeurs</c:v>
                </c:pt>
                <c:pt idx="1">
                  <c:v>Mauvais payeurs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91.9</c:v>
                </c:pt>
                <c:pt idx="1">
                  <c:v>8.1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2F-4B17-A48C-BB640CE0C7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>
            <a:extLst>
              <a:ext uri="{FF2B5EF4-FFF2-40B4-BE49-F238E27FC236}">
                <a16:creationId xmlns:a16="http://schemas.microsoft.com/office/drawing/2014/main" id="{13D5DEB2-F3D0-38FD-457F-C0D57FCA528E}"/>
              </a:ext>
            </a:extLst>
          </p:cNvPr>
          <p:cNvSpPr>
            <a:spLocks noGrp="1" noChangeArrowheads="1"/>
          </p:cNvSpPr>
          <p:nvPr>
            <p:ph type="sldImg"/>
          </p:nvPr>
        </p:nvSpPr>
        <p:spPr bwMode="auto">
          <a:xfrm>
            <a:off x="1106488" y="812800"/>
            <a:ext cx="5343525" cy="400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4" name="Rectangle 2">
            <a:extLst>
              <a:ext uri="{FF2B5EF4-FFF2-40B4-BE49-F238E27FC236}">
                <a16:creationId xmlns:a16="http://schemas.microsoft.com/office/drawing/2014/main" id="{D9189797-041F-ABCC-AD36-7703A35F33B1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6788" cy="481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7BB61221-25A4-18FD-3A07-8F8F56776329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6465C5F4-2AD2-460C-4A9F-B2D3ABF5CBB8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569D42EC-28DA-0C15-4479-B8FF263231A6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C318F5AD-A771-DCFC-5CCE-7AA3C6AC7C5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Lucida Sans Unicode" panose="020B0602030504020204" pitchFamily="34" charset="0"/>
              </a:defRPr>
            </a:lvl1pPr>
          </a:lstStyle>
          <a:p>
            <a:fld id="{5641D85A-1E8E-48CC-88EA-A5D2F613DB8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EF50CFB-4B4D-3611-BE98-D90D3DB5EA50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1B9DE6F-A2B2-49CA-B305-262C6F09BB29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22529" name="Rectangle 1">
            <a:extLst>
              <a:ext uri="{FF2B5EF4-FFF2-40B4-BE49-F238E27FC236}">
                <a16:creationId xmlns:a16="http://schemas.microsoft.com/office/drawing/2014/main" id="{B97D00FC-9D03-FB2C-C8FA-D53C4E0C06F5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2530" name="Text Box 2">
            <a:extLst>
              <a:ext uri="{FF2B5EF4-FFF2-40B4-BE49-F238E27FC236}">
                <a16:creationId xmlns:a16="http://schemas.microsoft.com/office/drawing/2014/main" id="{EC5C6D20-01AA-6E15-9605-F13FEEECB5A5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/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en-US" sz="2000">
                <a:latin typeface="Arial" panose="020B0604020202020204" pitchFamily="34" charset="0"/>
                <a:ea typeface="Microsoft YaHei" panose="020B0503020204020204" pitchFamily="34" charset="-122"/>
              </a:rPr>
              <a:t>Rajouter mon nom en bas sx</a:t>
            </a:r>
          </a:p>
        </p:txBody>
      </p:sp>
      <p:sp>
        <p:nvSpPr>
          <p:cNvPr id="22531" name="Text Box 3">
            <a:extLst>
              <a:ext uri="{FF2B5EF4-FFF2-40B4-BE49-F238E27FC236}">
                <a16:creationId xmlns:a16="http://schemas.microsoft.com/office/drawing/2014/main" id="{211729D1-4063-B0EB-B189-37E5F94F6C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hangingPunct="1">
              <a:lnSpc>
                <a:spcPct val="100000"/>
              </a:lnSpc>
            </a:pPr>
            <a:fld id="{349583F0-9667-4BEF-B374-A36BE15E74FA}" type="slidenum">
              <a:rPr lang="en-US" altLang="en-US">
                <a:latin typeface="+mn-lt" charset="0"/>
                <a:cs typeface="+mn-ea" charset="0"/>
              </a:rPr>
              <a:pPr hangingPunct="1">
                <a:lnSpc>
                  <a:spcPct val="100000"/>
                </a:lnSpc>
              </a:pPr>
              <a:t>1</a:t>
            </a:fld>
            <a:endParaRPr lang="en-US" altLang="en-US">
              <a:latin typeface="+mn-lt" charset="0"/>
              <a:cs typeface="+mn-ea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254EEEE1-DDDD-ED7F-EBE7-215C5175762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C773728-E08F-4350-BD67-EF312E59A858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2E80D28F-048A-4F7F-477D-D4DD00100F24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6730E519-F8C5-4F70-9E05-0048C880CC11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hangingPunct="1">
              <a:lnSpc>
                <a:spcPct val="100000"/>
              </a:lnSpc>
            </a:pPr>
            <a:r>
              <a:rPr lang="en-US" altLang="en-US" b="1" dirty="0">
                <a:latin typeface="Söhne" charset="0"/>
              </a:rPr>
              <a:t>Slides 9-10: </a:t>
            </a:r>
            <a:r>
              <a:rPr lang="en-US" altLang="en-US" b="1" dirty="0" err="1">
                <a:latin typeface="Söhne" charset="0"/>
              </a:rPr>
              <a:t>Interprétabilité</a:t>
            </a:r>
            <a:r>
              <a:rPr lang="en-US" altLang="en-US" b="1" dirty="0">
                <a:latin typeface="Söhne" charset="0"/>
              </a:rPr>
              <a:t> </a:t>
            </a:r>
            <a:r>
              <a:rPr lang="en-US" altLang="en-US" b="1" dirty="0" err="1">
                <a:latin typeface="Söhne" charset="0"/>
              </a:rPr>
              <a:t>Globale</a:t>
            </a:r>
            <a:r>
              <a:rPr lang="en-US" altLang="en-US" b="1" dirty="0">
                <a:latin typeface="Söhne" charset="0"/>
              </a:rPr>
              <a:t> et Locale du </a:t>
            </a:r>
            <a:r>
              <a:rPr lang="en-US" altLang="en-US" b="1" dirty="0" err="1">
                <a:latin typeface="Söhne" charset="0"/>
              </a:rPr>
              <a:t>Modèle</a:t>
            </a:r>
            <a:endParaRPr lang="en-US" altLang="en-US" b="1" dirty="0">
              <a:latin typeface="Söhne" charset="0"/>
            </a:endParaRP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dirty="0" err="1">
                <a:latin typeface="Söhne" charset="0"/>
              </a:rPr>
              <a:t>Présentation</a:t>
            </a:r>
            <a:r>
              <a:rPr lang="en-US" altLang="en-US" dirty="0">
                <a:latin typeface="Söhne" charset="0"/>
              </a:rPr>
              <a:t> des Summary Plots, Force Plots et Waterfall Plots</a:t>
            </a: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dirty="0">
                <a:latin typeface="Söhne" charset="0"/>
              </a:rPr>
              <a:t>Discussion sur </a:t>
            </a:r>
            <a:r>
              <a:rPr lang="en-US" altLang="en-US" dirty="0" err="1">
                <a:latin typeface="Söhne" charset="0"/>
              </a:rPr>
              <a:t>l'importance</a:t>
            </a:r>
            <a:r>
              <a:rPr lang="en-US" altLang="en-US" dirty="0">
                <a:latin typeface="Söhne" charset="0"/>
              </a:rPr>
              <a:t> des </a:t>
            </a:r>
            <a:r>
              <a:rPr lang="en-US" altLang="en-US" dirty="0" err="1">
                <a:latin typeface="Söhne" charset="0"/>
              </a:rPr>
              <a:t>caractéristiques</a:t>
            </a:r>
            <a:r>
              <a:rPr lang="en-US" altLang="en-US" dirty="0">
                <a:latin typeface="Söhne" charset="0"/>
              </a:rPr>
              <a:t> du </a:t>
            </a:r>
            <a:r>
              <a:rPr lang="en-US" altLang="en-US" dirty="0" err="1">
                <a:latin typeface="Söhne" charset="0"/>
              </a:rPr>
              <a:t>modèle</a:t>
            </a:r>
            <a:endParaRPr lang="en-US" altLang="en-US" dirty="0">
              <a:latin typeface="Söhne" charset="0"/>
            </a:endParaRPr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b="1" dirty="0"/>
              <a:t>Slide 9</a:t>
            </a:r>
            <a:r>
              <a:rPr lang="en-US" altLang="en-US" dirty="0"/>
              <a:t>: Summary Plot</a:t>
            </a:r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dirty="0"/>
              <a:t>Un summary plot </a:t>
            </a:r>
            <a:r>
              <a:rPr lang="en-US" altLang="en-US" dirty="0" err="1"/>
              <a:t>détaillé</a:t>
            </a:r>
            <a:r>
              <a:rPr lang="en-US" altLang="en-US" dirty="0"/>
              <a:t> avec des explications sur les </a:t>
            </a:r>
            <a:r>
              <a:rPr lang="en-US" altLang="en-US" dirty="0" err="1"/>
              <a:t>principales</a:t>
            </a:r>
            <a:r>
              <a:rPr lang="en-US" altLang="en-US" dirty="0"/>
              <a:t> </a:t>
            </a:r>
            <a:r>
              <a:rPr lang="en-US" altLang="en-US" dirty="0" err="1"/>
              <a:t>caractéristiques</a:t>
            </a:r>
            <a:r>
              <a:rPr lang="en-US" altLang="en-US" dirty="0"/>
              <a:t>.</a:t>
            </a:r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endParaRPr lang="en-US" altLang="en-US" dirty="0"/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endParaRPr lang="en-US" altLang="en-US" dirty="0">
              <a:latin typeface="Söhne" charset="0"/>
            </a:endParaRPr>
          </a:p>
          <a:p>
            <a:pPr hangingPunct="1">
              <a:lnSpc>
                <a:spcPct val="100000"/>
              </a:lnSpc>
              <a:buClrTx/>
              <a:buSzTx/>
              <a:buFontTx/>
              <a:buNone/>
            </a:pPr>
            <a:endParaRPr lang="en-US" altLang="en-US" dirty="0">
              <a:latin typeface="Söhne" charset="0"/>
            </a:endParaRPr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254EEEE1-DDDD-ED7F-EBE7-215C5175762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C773728-E08F-4350-BD67-EF312E59A858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30721" name="Rectangle 1">
            <a:extLst>
              <a:ext uri="{FF2B5EF4-FFF2-40B4-BE49-F238E27FC236}">
                <a16:creationId xmlns:a16="http://schemas.microsoft.com/office/drawing/2014/main" id="{2E80D28F-048A-4F7F-477D-D4DD00100F24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6730E519-F8C5-4F70-9E05-0048C880CC1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hangingPunct="1">
              <a:lnSpc>
                <a:spcPct val="100000"/>
              </a:lnSpc>
            </a:pPr>
            <a:r>
              <a:rPr lang="en-US" altLang="en-US" b="1" dirty="0">
                <a:latin typeface="Söhne" charset="0"/>
              </a:rPr>
              <a:t>Slides 9-10: </a:t>
            </a:r>
            <a:r>
              <a:rPr lang="en-US" altLang="en-US" b="1" dirty="0" err="1">
                <a:latin typeface="Söhne" charset="0"/>
              </a:rPr>
              <a:t>Interprétabilité</a:t>
            </a:r>
            <a:r>
              <a:rPr lang="en-US" altLang="en-US" b="1" dirty="0">
                <a:latin typeface="Söhne" charset="0"/>
              </a:rPr>
              <a:t> </a:t>
            </a:r>
            <a:r>
              <a:rPr lang="en-US" altLang="en-US" b="1" dirty="0" err="1">
                <a:latin typeface="Söhne" charset="0"/>
              </a:rPr>
              <a:t>Globale</a:t>
            </a:r>
            <a:r>
              <a:rPr lang="en-US" altLang="en-US" b="1" dirty="0">
                <a:latin typeface="Söhne" charset="0"/>
              </a:rPr>
              <a:t> et Locale du </a:t>
            </a:r>
            <a:r>
              <a:rPr lang="en-US" altLang="en-US" b="1" dirty="0" err="1">
                <a:latin typeface="Söhne" charset="0"/>
              </a:rPr>
              <a:t>Modèle</a:t>
            </a:r>
            <a:endParaRPr lang="en-US" altLang="en-US" b="1" dirty="0">
              <a:latin typeface="Söhne" charset="0"/>
            </a:endParaRP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dirty="0" err="1">
                <a:latin typeface="Söhne" charset="0"/>
              </a:rPr>
              <a:t>Présentation</a:t>
            </a:r>
            <a:r>
              <a:rPr lang="en-US" altLang="en-US" dirty="0">
                <a:latin typeface="Söhne" charset="0"/>
              </a:rPr>
              <a:t> des Summary Plots, Force Plots et Waterfall Plots</a:t>
            </a: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dirty="0">
                <a:latin typeface="Söhne" charset="0"/>
              </a:rPr>
              <a:t>Discussion sur </a:t>
            </a:r>
            <a:r>
              <a:rPr lang="en-US" altLang="en-US" dirty="0" err="1">
                <a:latin typeface="Söhne" charset="0"/>
              </a:rPr>
              <a:t>l'importance</a:t>
            </a:r>
            <a:r>
              <a:rPr lang="en-US" altLang="en-US" dirty="0">
                <a:latin typeface="Söhne" charset="0"/>
              </a:rPr>
              <a:t> des </a:t>
            </a:r>
            <a:r>
              <a:rPr lang="en-US" altLang="en-US" dirty="0" err="1">
                <a:latin typeface="Söhne" charset="0"/>
              </a:rPr>
              <a:t>caractéristiques</a:t>
            </a:r>
            <a:r>
              <a:rPr lang="en-US" altLang="en-US" dirty="0">
                <a:latin typeface="Söhne" charset="0"/>
              </a:rPr>
              <a:t> du </a:t>
            </a:r>
            <a:r>
              <a:rPr lang="en-US" altLang="en-US" dirty="0" err="1">
                <a:latin typeface="Söhne" charset="0"/>
              </a:rPr>
              <a:t>modèle</a:t>
            </a:r>
            <a:endParaRPr lang="en-US" altLang="en-US" dirty="0">
              <a:latin typeface="Söhne" charset="0"/>
            </a:endParaRPr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b="1" dirty="0"/>
              <a:t>Slide 9</a:t>
            </a:r>
            <a:r>
              <a:rPr lang="en-US" altLang="en-US" dirty="0"/>
              <a:t>: Summary Plot</a:t>
            </a:r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dirty="0"/>
              <a:t>Un summary plot </a:t>
            </a:r>
            <a:r>
              <a:rPr lang="en-US" altLang="en-US" dirty="0" err="1"/>
              <a:t>détaillé</a:t>
            </a:r>
            <a:r>
              <a:rPr lang="en-US" altLang="en-US" dirty="0"/>
              <a:t> avec des explications sur les </a:t>
            </a:r>
            <a:r>
              <a:rPr lang="en-US" altLang="en-US" dirty="0" err="1"/>
              <a:t>principales</a:t>
            </a:r>
            <a:r>
              <a:rPr lang="en-US" altLang="en-US" dirty="0"/>
              <a:t> </a:t>
            </a:r>
            <a:r>
              <a:rPr lang="en-US" altLang="en-US" dirty="0" err="1"/>
              <a:t>caractéristiques</a:t>
            </a:r>
            <a:r>
              <a:rPr lang="en-US" altLang="en-US" dirty="0"/>
              <a:t>.</a:t>
            </a:r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endParaRPr lang="en-US" altLang="en-US" dirty="0"/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endParaRPr lang="en-US" altLang="en-US" dirty="0">
              <a:latin typeface="Söhne" charset="0"/>
            </a:endParaRPr>
          </a:p>
          <a:p>
            <a:pPr hangingPunct="1">
              <a:lnSpc>
                <a:spcPct val="100000"/>
              </a:lnSpc>
              <a:buClrTx/>
              <a:buSzTx/>
              <a:buFontTx/>
              <a:buNone/>
            </a:pPr>
            <a:endParaRPr lang="en-US" altLang="en-US" dirty="0">
              <a:latin typeface="Söhne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298058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79A60BDE-9C0C-CD74-9E5F-81310DD47FC3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FB10FE1-FE26-4967-9FB0-A2788D4F37CB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29697" name="Rectangle 1">
            <a:extLst>
              <a:ext uri="{FF2B5EF4-FFF2-40B4-BE49-F238E27FC236}">
                <a16:creationId xmlns:a16="http://schemas.microsoft.com/office/drawing/2014/main" id="{EABE13B9-DE38-FE5C-BF35-DE66D3BFBA91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A154365B-BA57-377C-FFF0-AAEEBA3DB79C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124ACF82-E689-E07D-A5ED-177E9C2D12C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2685460-90FE-4EBF-B7E4-0081B254E2AF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23553" name="Rectangle 1">
            <a:extLst>
              <a:ext uri="{FF2B5EF4-FFF2-40B4-BE49-F238E27FC236}">
                <a16:creationId xmlns:a16="http://schemas.microsoft.com/office/drawing/2014/main" id="{26E2407E-1916-61F8-28D2-4B98C999FB5F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3554" name="Rectangle 2">
            <a:extLst>
              <a:ext uri="{FF2B5EF4-FFF2-40B4-BE49-F238E27FC236}">
                <a16:creationId xmlns:a16="http://schemas.microsoft.com/office/drawing/2014/main" id="{E72375EA-364C-DC2B-4A3E-EAA2EE910C23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Symbol" panose="05050102010706020507" pitchFamily="18" charset="2"/>
              <a:buChar char=""/>
              <a:tabLst/>
              <a:defRPr/>
            </a:pPr>
            <a:r>
              <a:rPr lang="en-US" altLang="en-US" dirty="0"/>
              <a:t>Introduction au </a:t>
            </a:r>
            <a:r>
              <a:rPr lang="en-US" altLang="en-US" dirty="0" err="1"/>
              <a:t>Projet</a:t>
            </a:r>
            <a:r>
              <a:rPr lang="en-US" altLang="en-US" dirty="0"/>
              <a:t>, </a:t>
            </a:r>
            <a:r>
              <a:rPr lang="en-US" altLang="en-US" dirty="0" err="1">
                <a:latin typeface="Söhne" charset="0"/>
              </a:rPr>
              <a:t>Bref</a:t>
            </a:r>
            <a:r>
              <a:rPr lang="en-US" altLang="en-US" dirty="0">
                <a:latin typeface="Söhne" charset="0"/>
              </a:rPr>
              <a:t> aperçu du </a:t>
            </a:r>
            <a:r>
              <a:rPr lang="en-US" altLang="en-US" dirty="0" err="1">
                <a:latin typeface="Söhne" charset="0"/>
              </a:rPr>
              <a:t>projet</a:t>
            </a:r>
            <a:r>
              <a:rPr lang="en-US" altLang="en-US" dirty="0">
                <a:latin typeface="Söhne" charset="0"/>
              </a:rPr>
              <a:t> et de </a:t>
            </a:r>
            <a:r>
              <a:rPr lang="en-US" altLang="en-US" dirty="0" err="1">
                <a:latin typeface="Söhne" charset="0"/>
              </a:rPr>
              <a:t>ses</a:t>
            </a:r>
            <a:r>
              <a:rPr lang="en-US" altLang="en-US" dirty="0">
                <a:latin typeface="Söhne" charset="0"/>
              </a:rPr>
              <a:t> </a:t>
            </a:r>
            <a:r>
              <a:rPr lang="en-US" altLang="en-US" dirty="0" err="1">
                <a:latin typeface="Söhne" charset="0"/>
              </a:rPr>
              <a:t>objectifs</a:t>
            </a:r>
            <a:endParaRPr lang="en-US" altLang="en-US" dirty="0"/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dirty="0" err="1"/>
              <a:t>Brève</a:t>
            </a:r>
            <a:r>
              <a:rPr lang="en-US" altLang="en-US" dirty="0"/>
              <a:t> description du </a:t>
            </a:r>
            <a:r>
              <a:rPr lang="en-US" altLang="en-US" dirty="0" err="1"/>
              <a:t>contexte</a:t>
            </a:r>
            <a:r>
              <a:rPr lang="en-US" altLang="en-US" dirty="0"/>
              <a:t> du </a:t>
            </a:r>
            <a:r>
              <a:rPr lang="en-US" altLang="en-US" dirty="0" err="1"/>
              <a:t>projet</a:t>
            </a:r>
            <a:r>
              <a:rPr lang="en-US" altLang="en-US" dirty="0"/>
              <a:t> (</a:t>
            </a:r>
            <a:r>
              <a:rPr lang="en-US" altLang="en-US" dirty="0" err="1"/>
              <a:t>enjeux</a:t>
            </a:r>
            <a:r>
              <a:rPr lang="en-US" altLang="en-US" dirty="0"/>
              <a:t> </a:t>
            </a:r>
            <a:r>
              <a:rPr lang="en-US" altLang="en-US" dirty="0" err="1"/>
              <a:t>économiques</a:t>
            </a:r>
            <a:r>
              <a:rPr lang="en-US" altLang="en-US" dirty="0"/>
              <a:t> </a:t>
            </a:r>
            <a:r>
              <a:rPr lang="en-US" altLang="en-US" dirty="0" err="1"/>
              <a:t>ou</a:t>
            </a:r>
            <a:r>
              <a:rPr lang="en-US" altLang="en-US" dirty="0"/>
              <a:t> financiers).</a:t>
            </a:r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dirty="0" err="1"/>
              <a:t>Objectifs</a:t>
            </a:r>
            <a:r>
              <a:rPr lang="en-US" altLang="en-US" dirty="0"/>
              <a:t> </a:t>
            </a:r>
            <a:r>
              <a:rPr lang="en-US" altLang="en-US" dirty="0" err="1"/>
              <a:t>clairs</a:t>
            </a:r>
            <a:r>
              <a:rPr lang="en-US" altLang="en-US" dirty="0"/>
              <a:t> du </a:t>
            </a:r>
            <a:r>
              <a:rPr lang="en-US" altLang="en-US" dirty="0" err="1"/>
              <a:t>projet</a:t>
            </a:r>
            <a:r>
              <a:rPr lang="en-US" altLang="en-US" dirty="0"/>
              <a:t>.</a:t>
            </a:r>
            <a:br>
              <a:rPr lang="en-US" altLang="en-US" dirty="0"/>
            </a:b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BE39A46-857B-7A64-92EF-C1B07E78448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3E66435-CD44-41E4-8878-0733099C0A79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24577" name="Rectangle 1">
            <a:extLst>
              <a:ext uri="{FF2B5EF4-FFF2-40B4-BE49-F238E27FC236}">
                <a16:creationId xmlns:a16="http://schemas.microsoft.com/office/drawing/2014/main" id="{03748FCF-7EE7-7E75-842D-A4709621107A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9E9EC2AF-56F8-55E3-4BE0-1DE1DF047B48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en-US" b="1" dirty="0"/>
              <a:t>Slide 3</a:t>
            </a:r>
            <a:r>
              <a:rPr lang="en-US" altLang="en-US" dirty="0"/>
              <a:t>: </a:t>
            </a:r>
            <a:r>
              <a:rPr lang="en-US" altLang="en-US" dirty="0" err="1"/>
              <a:t>Détails</a:t>
            </a:r>
            <a:r>
              <a:rPr lang="en-US" altLang="en-US" dirty="0"/>
              <a:t> sur les </a:t>
            </a:r>
            <a:r>
              <a:rPr lang="en-US" altLang="en-US" dirty="0" err="1"/>
              <a:t>Données</a:t>
            </a:r>
            <a:endParaRPr lang="en-US" altLang="en-US" dirty="0"/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en-US" dirty="0"/>
              <a:t>Types de </a:t>
            </a:r>
            <a:r>
              <a:rPr lang="en-US" altLang="en-US" dirty="0" err="1"/>
              <a:t>données</a:t>
            </a:r>
            <a:r>
              <a:rPr lang="en-US" altLang="en-US" dirty="0"/>
              <a:t> : </a:t>
            </a:r>
            <a:r>
              <a:rPr lang="en-US" altLang="en-US" dirty="0" err="1"/>
              <a:t>informations</a:t>
            </a:r>
            <a:r>
              <a:rPr lang="en-US" altLang="en-US" dirty="0"/>
              <a:t> </a:t>
            </a:r>
            <a:r>
              <a:rPr lang="en-US" altLang="en-US" dirty="0" err="1"/>
              <a:t>personnelles</a:t>
            </a:r>
            <a:r>
              <a:rPr lang="en-US" altLang="en-US" dirty="0"/>
              <a:t>, </a:t>
            </a:r>
            <a:r>
              <a:rPr lang="en-US" altLang="en-US" dirty="0" err="1"/>
              <a:t>financières</a:t>
            </a:r>
            <a:r>
              <a:rPr lang="en-US" altLang="en-US" dirty="0"/>
              <a:t>, et de </a:t>
            </a:r>
            <a:r>
              <a:rPr lang="en-US" altLang="en-US" dirty="0" err="1"/>
              <a:t>crédit</a:t>
            </a:r>
            <a:r>
              <a:rPr lang="en-US" altLang="en-US" dirty="0"/>
              <a:t>.</a:t>
            </a:r>
          </a:p>
          <a:p>
            <a:pPr hangingPunct="1">
              <a:lnSpc>
                <a:spcPct val="100000"/>
              </a:lnSpc>
            </a:pPr>
            <a:r>
              <a:rPr lang="en-US" altLang="en-US" b="1" dirty="0" err="1">
                <a:latin typeface="Söhne" charset="0"/>
              </a:rPr>
              <a:t>Présentation</a:t>
            </a:r>
            <a:r>
              <a:rPr lang="en-US" altLang="en-US" b="1" dirty="0">
                <a:latin typeface="Söhne" charset="0"/>
              </a:rPr>
              <a:t> du Jeu de </a:t>
            </a:r>
            <a:r>
              <a:rPr lang="en-US" altLang="en-US" b="1" dirty="0" err="1">
                <a:latin typeface="Söhne" charset="0"/>
              </a:rPr>
              <a:t>Données</a:t>
            </a:r>
            <a:r>
              <a:rPr lang="en-US" altLang="en-US" b="1" dirty="0">
                <a:latin typeface="Söhne" charset="0"/>
              </a:rPr>
              <a:t> (3 minutes)</a:t>
            </a: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dirty="0" err="1">
                <a:latin typeface="Söhne" charset="0"/>
              </a:rPr>
              <a:t>Présentation</a:t>
            </a:r>
            <a:r>
              <a:rPr lang="en-US" altLang="en-US" dirty="0">
                <a:latin typeface="Söhne" charset="0"/>
              </a:rPr>
              <a:t> des </a:t>
            </a:r>
            <a:r>
              <a:rPr lang="en-US" altLang="en-US" dirty="0" err="1">
                <a:latin typeface="Söhne" charset="0"/>
              </a:rPr>
              <a:t>données</a:t>
            </a:r>
            <a:r>
              <a:rPr lang="en-US" altLang="en-US" dirty="0">
                <a:latin typeface="Söhne" charset="0"/>
              </a:rPr>
              <a:t> </a:t>
            </a:r>
            <a:r>
              <a:rPr lang="en-US" altLang="en-US" dirty="0" err="1">
                <a:latin typeface="Söhne" charset="0"/>
              </a:rPr>
              <a:t>utilisées</a:t>
            </a:r>
            <a:r>
              <a:rPr lang="en-US" altLang="en-US" dirty="0">
                <a:latin typeface="Söhne" charset="0"/>
              </a:rPr>
              <a:t> (typologies, </a:t>
            </a:r>
            <a:r>
              <a:rPr lang="en-US" altLang="en-US" dirty="0" err="1">
                <a:latin typeface="Söhne" charset="0"/>
              </a:rPr>
              <a:t>déséquilibre</a:t>
            </a:r>
            <a:r>
              <a:rPr lang="en-US" altLang="en-US" dirty="0">
                <a:latin typeface="Söhne" charset="0"/>
              </a:rPr>
              <a:t> des classes, etc.)</a:t>
            </a:r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BE39A46-857B-7A64-92EF-C1B07E78448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3E66435-CD44-41E4-8878-0733099C0A79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24577" name="Rectangle 1">
            <a:extLst>
              <a:ext uri="{FF2B5EF4-FFF2-40B4-BE49-F238E27FC236}">
                <a16:creationId xmlns:a16="http://schemas.microsoft.com/office/drawing/2014/main" id="{03748FCF-7EE7-7E75-842D-A4709621107A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9E9EC2AF-56F8-55E3-4BE0-1DE1DF047B4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en-US" b="1" dirty="0"/>
              <a:t>Slide 3</a:t>
            </a:r>
            <a:r>
              <a:rPr lang="en-US" altLang="en-US" dirty="0"/>
              <a:t>: </a:t>
            </a:r>
            <a:r>
              <a:rPr lang="en-US" altLang="en-US" dirty="0" err="1"/>
              <a:t>Détails</a:t>
            </a:r>
            <a:r>
              <a:rPr lang="en-US" altLang="en-US" dirty="0"/>
              <a:t> sur les </a:t>
            </a:r>
            <a:r>
              <a:rPr lang="en-US" altLang="en-US" dirty="0" err="1"/>
              <a:t>Données</a:t>
            </a:r>
            <a:endParaRPr lang="en-US" altLang="en-US" dirty="0"/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en-US" dirty="0"/>
              <a:t>Types de </a:t>
            </a:r>
            <a:r>
              <a:rPr lang="en-US" altLang="en-US" dirty="0" err="1"/>
              <a:t>données</a:t>
            </a:r>
            <a:r>
              <a:rPr lang="en-US" altLang="en-US" dirty="0"/>
              <a:t> : </a:t>
            </a:r>
            <a:r>
              <a:rPr lang="en-US" altLang="en-US" dirty="0" err="1"/>
              <a:t>informations</a:t>
            </a:r>
            <a:r>
              <a:rPr lang="en-US" altLang="en-US" dirty="0"/>
              <a:t> </a:t>
            </a:r>
            <a:r>
              <a:rPr lang="en-US" altLang="en-US" dirty="0" err="1"/>
              <a:t>personnelles</a:t>
            </a:r>
            <a:r>
              <a:rPr lang="en-US" altLang="en-US" dirty="0"/>
              <a:t>, </a:t>
            </a:r>
            <a:r>
              <a:rPr lang="en-US" altLang="en-US" dirty="0" err="1"/>
              <a:t>financières</a:t>
            </a:r>
            <a:r>
              <a:rPr lang="en-US" altLang="en-US" dirty="0"/>
              <a:t>, et de </a:t>
            </a:r>
            <a:r>
              <a:rPr lang="en-US" altLang="en-US" dirty="0" err="1"/>
              <a:t>crédit</a:t>
            </a:r>
            <a:r>
              <a:rPr lang="en-US" altLang="en-US" dirty="0"/>
              <a:t>.</a:t>
            </a:r>
          </a:p>
          <a:p>
            <a:pPr hangingPunct="1">
              <a:lnSpc>
                <a:spcPct val="100000"/>
              </a:lnSpc>
            </a:pPr>
            <a:r>
              <a:rPr lang="en-US" altLang="en-US" b="1" dirty="0" err="1">
                <a:latin typeface="Söhne" charset="0"/>
              </a:rPr>
              <a:t>Présentation</a:t>
            </a:r>
            <a:r>
              <a:rPr lang="en-US" altLang="en-US" b="1" dirty="0">
                <a:latin typeface="Söhne" charset="0"/>
              </a:rPr>
              <a:t> du Jeu de </a:t>
            </a:r>
            <a:r>
              <a:rPr lang="en-US" altLang="en-US" b="1" dirty="0" err="1">
                <a:latin typeface="Söhne" charset="0"/>
              </a:rPr>
              <a:t>Données</a:t>
            </a:r>
            <a:r>
              <a:rPr lang="en-US" altLang="en-US" b="1" dirty="0">
                <a:latin typeface="Söhne" charset="0"/>
              </a:rPr>
              <a:t> (3 minutes)</a:t>
            </a: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dirty="0" err="1">
                <a:latin typeface="Söhne" charset="0"/>
              </a:rPr>
              <a:t>Présentation</a:t>
            </a:r>
            <a:r>
              <a:rPr lang="en-US" altLang="en-US" dirty="0">
                <a:latin typeface="Söhne" charset="0"/>
              </a:rPr>
              <a:t> des </a:t>
            </a:r>
            <a:r>
              <a:rPr lang="en-US" altLang="en-US" dirty="0" err="1">
                <a:latin typeface="Söhne" charset="0"/>
              </a:rPr>
              <a:t>données</a:t>
            </a:r>
            <a:r>
              <a:rPr lang="en-US" altLang="en-US" dirty="0">
                <a:latin typeface="Söhne" charset="0"/>
              </a:rPr>
              <a:t> </a:t>
            </a:r>
            <a:r>
              <a:rPr lang="en-US" altLang="en-US" dirty="0" err="1">
                <a:latin typeface="Söhne" charset="0"/>
              </a:rPr>
              <a:t>utilisées</a:t>
            </a:r>
            <a:r>
              <a:rPr lang="en-US" altLang="en-US" dirty="0">
                <a:latin typeface="Söhne" charset="0"/>
              </a:rPr>
              <a:t> (typologies, </a:t>
            </a:r>
            <a:r>
              <a:rPr lang="en-US" altLang="en-US" dirty="0" err="1">
                <a:latin typeface="Söhne" charset="0"/>
              </a:rPr>
              <a:t>déséquilibre</a:t>
            </a:r>
            <a:r>
              <a:rPr lang="en-US" altLang="en-US" dirty="0">
                <a:latin typeface="Söhne" charset="0"/>
              </a:rPr>
              <a:t> des classes, etc.)</a:t>
            </a:r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endParaRPr lang="en-US" altLang="en-US" dirty="0"/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endParaRPr lang="en-US" altLang="en-US" dirty="0"/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endParaRPr lang="en-US" altLang="en-US" dirty="0"/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dirty="0" err="1"/>
              <a:t>Mentionnez</a:t>
            </a:r>
            <a:r>
              <a:rPr lang="en-US" altLang="en-US" dirty="0"/>
              <a:t> </a:t>
            </a:r>
            <a:r>
              <a:rPr lang="en-US" altLang="en-US" dirty="0" err="1"/>
              <a:t>brièvement</a:t>
            </a:r>
            <a:r>
              <a:rPr lang="en-US" altLang="en-US" dirty="0"/>
              <a:t> les </a:t>
            </a:r>
            <a:r>
              <a:rPr lang="en-US" altLang="en-US" dirty="0" err="1"/>
              <a:t>défis</a:t>
            </a:r>
            <a:r>
              <a:rPr lang="en-US" altLang="en-US" dirty="0"/>
              <a:t> </a:t>
            </a:r>
            <a:r>
              <a:rPr lang="en-US" altLang="en-US" dirty="0" err="1"/>
              <a:t>posés</a:t>
            </a:r>
            <a:r>
              <a:rPr lang="en-US" altLang="en-US" dirty="0"/>
              <a:t> par le </a:t>
            </a:r>
            <a:r>
              <a:rPr lang="en-US" altLang="en-US" dirty="0" err="1"/>
              <a:t>déséquilibre</a:t>
            </a:r>
            <a:r>
              <a:rPr lang="en-US" altLang="en-US" dirty="0"/>
              <a:t> des classes.</a:t>
            </a:r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en-US" dirty="0"/>
              <a:t> distribution des classes (bons vs </a:t>
            </a:r>
            <a:r>
              <a:rPr lang="en-US" altLang="en-US" dirty="0" err="1"/>
              <a:t>mauvais</a:t>
            </a:r>
            <a:r>
              <a:rPr lang="en-US" altLang="en-US" dirty="0"/>
              <a:t> </a:t>
            </a:r>
            <a:r>
              <a:rPr lang="en-US" altLang="en-US" dirty="0" err="1"/>
              <a:t>payeurs</a:t>
            </a:r>
            <a:r>
              <a:rPr lang="en-US" altLang="en-US" dirty="0"/>
              <a:t>).</a:t>
            </a:r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99729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9BE39A46-857B-7A64-92EF-C1B07E78448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3E66435-CD44-41E4-8878-0733099C0A79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24577" name="Rectangle 1">
            <a:extLst>
              <a:ext uri="{FF2B5EF4-FFF2-40B4-BE49-F238E27FC236}">
                <a16:creationId xmlns:a16="http://schemas.microsoft.com/office/drawing/2014/main" id="{03748FCF-7EE7-7E75-842D-A4709621107A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9E9EC2AF-56F8-55E3-4BE0-1DE1DF047B4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en-US" b="1" dirty="0"/>
              <a:t>Slide 3</a:t>
            </a:r>
            <a:r>
              <a:rPr lang="en-US" altLang="en-US" dirty="0"/>
              <a:t>: </a:t>
            </a:r>
            <a:r>
              <a:rPr lang="en-US" altLang="en-US" dirty="0" err="1"/>
              <a:t>Détails</a:t>
            </a:r>
            <a:r>
              <a:rPr lang="en-US" altLang="en-US" dirty="0"/>
              <a:t> sur les </a:t>
            </a:r>
            <a:r>
              <a:rPr lang="en-US" altLang="en-US" dirty="0" err="1"/>
              <a:t>Données</a:t>
            </a:r>
            <a:endParaRPr lang="en-US" altLang="en-US" dirty="0"/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en-US" dirty="0"/>
              <a:t>Types de </a:t>
            </a:r>
            <a:r>
              <a:rPr lang="en-US" altLang="en-US" dirty="0" err="1"/>
              <a:t>données</a:t>
            </a:r>
            <a:r>
              <a:rPr lang="en-US" altLang="en-US" dirty="0"/>
              <a:t> : </a:t>
            </a:r>
            <a:r>
              <a:rPr lang="en-US" altLang="en-US" dirty="0" err="1"/>
              <a:t>informations</a:t>
            </a:r>
            <a:r>
              <a:rPr lang="en-US" altLang="en-US" dirty="0"/>
              <a:t> </a:t>
            </a:r>
            <a:r>
              <a:rPr lang="en-US" altLang="en-US" dirty="0" err="1"/>
              <a:t>personnelles</a:t>
            </a:r>
            <a:r>
              <a:rPr lang="en-US" altLang="en-US" dirty="0"/>
              <a:t>, </a:t>
            </a:r>
            <a:r>
              <a:rPr lang="en-US" altLang="en-US" dirty="0" err="1"/>
              <a:t>financières</a:t>
            </a:r>
            <a:r>
              <a:rPr lang="en-US" altLang="en-US" dirty="0"/>
              <a:t>, et de </a:t>
            </a:r>
            <a:r>
              <a:rPr lang="en-US" altLang="en-US" dirty="0" err="1"/>
              <a:t>crédit</a:t>
            </a:r>
            <a:r>
              <a:rPr lang="en-US" altLang="en-US" dirty="0"/>
              <a:t>.</a:t>
            </a:r>
          </a:p>
          <a:p>
            <a:pPr hangingPunct="1">
              <a:lnSpc>
                <a:spcPct val="100000"/>
              </a:lnSpc>
            </a:pPr>
            <a:r>
              <a:rPr lang="en-US" altLang="en-US" b="1" dirty="0" err="1">
                <a:latin typeface="Söhne" charset="0"/>
              </a:rPr>
              <a:t>Présentation</a:t>
            </a:r>
            <a:r>
              <a:rPr lang="en-US" altLang="en-US" b="1" dirty="0">
                <a:latin typeface="Söhne" charset="0"/>
              </a:rPr>
              <a:t> du Jeu de </a:t>
            </a:r>
            <a:r>
              <a:rPr lang="en-US" altLang="en-US" b="1" dirty="0" err="1">
                <a:latin typeface="Söhne" charset="0"/>
              </a:rPr>
              <a:t>Données</a:t>
            </a:r>
            <a:r>
              <a:rPr lang="en-US" altLang="en-US" b="1" dirty="0">
                <a:latin typeface="Söhne" charset="0"/>
              </a:rPr>
              <a:t> (3 minutes)</a:t>
            </a: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dirty="0" err="1">
                <a:latin typeface="Söhne" charset="0"/>
              </a:rPr>
              <a:t>Présentation</a:t>
            </a:r>
            <a:r>
              <a:rPr lang="en-US" altLang="en-US" dirty="0">
                <a:latin typeface="Söhne" charset="0"/>
              </a:rPr>
              <a:t> des </a:t>
            </a:r>
            <a:r>
              <a:rPr lang="en-US" altLang="en-US" dirty="0" err="1">
                <a:latin typeface="Söhne" charset="0"/>
              </a:rPr>
              <a:t>données</a:t>
            </a:r>
            <a:r>
              <a:rPr lang="en-US" altLang="en-US" dirty="0">
                <a:latin typeface="Söhne" charset="0"/>
              </a:rPr>
              <a:t> </a:t>
            </a:r>
            <a:r>
              <a:rPr lang="en-US" altLang="en-US" dirty="0" err="1">
                <a:latin typeface="Söhne" charset="0"/>
              </a:rPr>
              <a:t>utilisées</a:t>
            </a:r>
            <a:r>
              <a:rPr lang="en-US" altLang="en-US" dirty="0">
                <a:latin typeface="Söhne" charset="0"/>
              </a:rPr>
              <a:t> (typologies, </a:t>
            </a:r>
            <a:r>
              <a:rPr lang="en-US" altLang="en-US" dirty="0" err="1">
                <a:latin typeface="Söhne" charset="0"/>
              </a:rPr>
              <a:t>déséquilibre</a:t>
            </a:r>
            <a:r>
              <a:rPr lang="en-US" altLang="en-US" dirty="0">
                <a:latin typeface="Söhne" charset="0"/>
              </a:rPr>
              <a:t> des classes, etc.)</a:t>
            </a:r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endParaRPr lang="en-US" altLang="en-US" dirty="0"/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endParaRPr lang="en-US" altLang="en-US" dirty="0"/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endParaRPr lang="en-US" altLang="en-US" dirty="0"/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dirty="0" err="1"/>
              <a:t>Mentionnez</a:t>
            </a:r>
            <a:r>
              <a:rPr lang="en-US" altLang="en-US" dirty="0"/>
              <a:t> </a:t>
            </a:r>
            <a:r>
              <a:rPr lang="en-US" altLang="en-US" dirty="0" err="1"/>
              <a:t>brièvement</a:t>
            </a:r>
            <a:r>
              <a:rPr lang="en-US" altLang="en-US" dirty="0"/>
              <a:t> les </a:t>
            </a:r>
            <a:r>
              <a:rPr lang="en-US" altLang="en-US" dirty="0" err="1"/>
              <a:t>défis</a:t>
            </a:r>
            <a:r>
              <a:rPr lang="en-US" altLang="en-US" dirty="0"/>
              <a:t> </a:t>
            </a:r>
            <a:r>
              <a:rPr lang="en-US" altLang="en-US" dirty="0" err="1"/>
              <a:t>posés</a:t>
            </a:r>
            <a:r>
              <a:rPr lang="en-US" altLang="en-US" dirty="0"/>
              <a:t> par le </a:t>
            </a:r>
            <a:r>
              <a:rPr lang="en-US" altLang="en-US" dirty="0" err="1"/>
              <a:t>déséquilibre</a:t>
            </a:r>
            <a:r>
              <a:rPr lang="en-US" altLang="en-US" dirty="0"/>
              <a:t> des classes.</a:t>
            </a:r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en-US" dirty="0"/>
              <a:t> distribution des classes (bons vs </a:t>
            </a:r>
            <a:r>
              <a:rPr lang="en-US" altLang="en-US" dirty="0" err="1"/>
              <a:t>mauvais</a:t>
            </a:r>
            <a:r>
              <a:rPr lang="en-US" altLang="en-US" dirty="0"/>
              <a:t> </a:t>
            </a:r>
            <a:r>
              <a:rPr lang="en-US" altLang="en-US" dirty="0" err="1"/>
              <a:t>payeurs</a:t>
            </a:r>
            <a:r>
              <a:rPr lang="en-US" altLang="en-US" dirty="0"/>
              <a:t>).</a:t>
            </a:r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17736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852B02D9-A05C-32A8-463C-483336F2CED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18D1324-A3A8-49E3-A178-0CEC29BD556D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25601" name="Rectangle 1">
            <a:extLst>
              <a:ext uri="{FF2B5EF4-FFF2-40B4-BE49-F238E27FC236}">
                <a16:creationId xmlns:a16="http://schemas.microsoft.com/office/drawing/2014/main" id="{6CC9EF07-5E94-44EA-CFAD-1ABCBE37FA06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5602" name="Rectangle 2">
            <a:extLst>
              <a:ext uri="{FF2B5EF4-FFF2-40B4-BE49-F238E27FC236}">
                <a16:creationId xmlns:a16="http://schemas.microsoft.com/office/drawing/2014/main" id="{12A58A2D-21EB-8B68-91CB-E2180FC70958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hangingPunct="1">
              <a:lnSpc>
                <a:spcPct val="100000"/>
              </a:lnSpc>
            </a:pPr>
            <a:r>
              <a:rPr lang="en-US" altLang="en-US" sz="1000" dirty="0">
                <a:latin typeface="Söhne" charset="0"/>
              </a:rPr>
              <a:t>Slides 4-7: </a:t>
            </a:r>
            <a:r>
              <a:rPr lang="en-US" altLang="en-US" sz="1000" dirty="0" err="1">
                <a:latin typeface="Söhne" charset="0"/>
              </a:rPr>
              <a:t>Présentation</a:t>
            </a:r>
            <a:r>
              <a:rPr lang="en-US" altLang="en-US" sz="1000" dirty="0">
                <a:latin typeface="Söhne" charset="0"/>
              </a:rPr>
              <a:t> de la </a:t>
            </a:r>
            <a:r>
              <a:rPr lang="en-US" altLang="en-US" sz="1000" dirty="0" err="1">
                <a:latin typeface="Söhne" charset="0"/>
              </a:rPr>
              <a:t>Modélisation</a:t>
            </a:r>
            <a:r>
              <a:rPr lang="en-US" altLang="en-US" sz="1000" dirty="0">
                <a:latin typeface="Söhne" charset="0"/>
              </a:rPr>
              <a:t> (8 minutes)</a:t>
            </a: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 err="1">
                <a:latin typeface="Söhne" charset="0"/>
              </a:rPr>
              <a:t>Prétraitement</a:t>
            </a:r>
            <a:r>
              <a:rPr lang="en-US" altLang="en-US" sz="1000" dirty="0">
                <a:latin typeface="Söhne" charset="0"/>
              </a:rPr>
              <a:t> des </a:t>
            </a:r>
            <a:r>
              <a:rPr lang="en-US" altLang="en-US" sz="1000" dirty="0" err="1">
                <a:latin typeface="Söhne" charset="0"/>
              </a:rPr>
              <a:t>Données</a:t>
            </a:r>
            <a:endParaRPr lang="en-US" altLang="en-US" sz="1000" dirty="0">
              <a:latin typeface="Söhne" charset="0"/>
            </a:endParaRPr>
          </a:p>
          <a:p>
            <a:pPr lvl="1"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>
                <a:latin typeface="Söhne" charset="0"/>
              </a:rPr>
              <a:t>Explication des étapes de </a:t>
            </a:r>
            <a:r>
              <a:rPr lang="en-US" altLang="en-US" sz="1000" dirty="0" err="1">
                <a:latin typeface="Söhne" charset="0"/>
              </a:rPr>
              <a:t>prétraitement</a:t>
            </a:r>
            <a:r>
              <a:rPr lang="en-US" altLang="en-US" sz="1000" dirty="0">
                <a:latin typeface="Söhne" charset="0"/>
              </a:rPr>
              <a:t> et de </a:t>
            </a:r>
            <a:r>
              <a:rPr lang="en-US" altLang="en-US" sz="1000" dirty="0" err="1">
                <a:latin typeface="Söhne" charset="0"/>
              </a:rPr>
              <a:t>rééquilibrage</a:t>
            </a:r>
            <a:r>
              <a:rPr lang="en-US" altLang="en-US" sz="1000" dirty="0">
                <a:latin typeface="Söhne" charset="0"/>
              </a:rPr>
              <a:t> (SMOTE)</a:t>
            </a: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 err="1">
                <a:latin typeface="Söhne" charset="0"/>
              </a:rPr>
              <a:t>Sélection</a:t>
            </a:r>
            <a:r>
              <a:rPr lang="en-US" altLang="en-US" sz="1000" dirty="0">
                <a:latin typeface="Söhne" charset="0"/>
              </a:rPr>
              <a:t> des </a:t>
            </a:r>
            <a:r>
              <a:rPr lang="en-US" altLang="en-US" sz="1000" dirty="0" err="1">
                <a:latin typeface="Söhne" charset="0"/>
              </a:rPr>
              <a:t>Caractéristiques</a:t>
            </a:r>
            <a:endParaRPr lang="en-US" altLang="en-US" sz="1000" dirty="0">
              <a:latin typeface="Söhne" charset="0"/>
            </a:endParaRPr>
          </a:p>
          <a:p>
            <a:pPr lvl="1"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 err="1">
                <a:latin typeface="Söhne" charset="0"/>
              </a:rPr>
              <a:t>Méthodes</a:t>
            </a:r>
            <a:r>
              <a:rPr lang="en-US" altLang="en-US" sz="1000" dirty="0">
                <a:latin typeface="Söhne" charset="0"/>
              </a:rPr>
              <a:t> </a:t>
            </a:r>
            <a:r>
              <a:rPr lang="en-US" altLang="en-US" sz="1000" dirty="0" err="1">
                <a:latin typeface="Söhne" charset="0"/>
              </a:rPr>
              <a:t>utilisées</a:t>
            </a:r>
            <a:r>
              <a:rPr lang="en-US" altLang="en-US" sz="1000" dirty="0">
                <a:latin typeface="Söhne" charset="0"/>
              </a:rPr>
              <a:t> pour la </a:t>
            </a:r>
            <a:r>
              <a:rPr lang="en-US" altLang="en-US" sz="1000" dirty="0" err="1">
                <a:latin typeface="Söhne" charset="0"/>
              </a:rPr>
              <a:t>sélection</a:t>
            </a:r>
            <a:r>
              <a:rPr lang="en-US" altLang="en-US" sz="1000" dirty="0">
                <a:latin typeface="Söhne" charset="0"/>
              </a:rPr>
              <a:t> des </a:t>
            </a:r>
            <a:r>
              <a:rPr lang="en-US" altLang="en-US" sz="1000" dirty="0" err="1">
                <a:latin typeface="Söhne" charset="0"/>
              </a:rPr>
              <a:t>caractéristiques</a:t>
            </a:r>
            <a:endParaRPr lang="en-US" altLang="en-US" sz="1000" dirty="0">
              <a:latin typeface="Söhne" charset="0"/>
            </a:endParaRP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>
                <a:latin typeface="Söhne" charset="0"/>
              </a:rPr>
              <a:t>Division des </a:t>
            </a:r>
            <a:r>
              <a:rPr lang="en-US" altLang="en-US" sz="1000" dirty="0" err="1">
                <a:latin typeface="Söhne" charset="0"/>
              </a:rPr>
              <a:t>Données</a:t>
            </a:r>
            <a:r>
              <a:rPr lang="en-US" altLang="en-US" sz="1000" dirty="0">
                <a:latin typeface="Söhne" charset="0"/>
              </a:rPr>
              <a:t> et </a:t>
            </a:r>
            <a:r>
              <a:rPr lang="en-US" altLang="en-US" sz="1000" dirty="0" err="1">
                <a:latin typeface="Söhne" charset="0"/>
              </a:rPr>
              <a:t>Entraînement</a:t>
            </a:r>
            <a:r>
              <a:rPr lang="en-US" altLang="en-US" sz="1000" dirty="0">
                <a:latin typeface="Söhne" charset="0"/>
              </a:rPr>
              <a:t> des </a:t>
            </a:r>
            <a:r>
              <a:rPr lang="en-US" altLang="en-US" sz="1000" dirty="0" err="1">
                <a:latin typeface="Söhne" charset="0"/>
              </a:rPr>
              <a:t>Modèles</a:t>
            </a:r>
            <a:endParaRPr lang="en-US" altLang="en-US" sz="1000" dirty="0">
              <a:latin typeface="Söhne" charset="0"/>
            </a:endParaRPr>
          </a:p>
          <a:p>
            <a:pPr lvl="1"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>
                <a:latin typeface="Söhne" charset="0"/>
              </a:rPr>
              <a:t>Explication de la division des </a:t>
            </a:r>
            <a:r>
              <a:rPr lang="en-US" altLang="en-US" sz="1000" dirty="0" err="1">
                <a:latin typeface="Söhne" charset="0"/>
              </a:rPr>
              <a:t>données</a:t>
            </a:r>
            <a:r>
              <a:rPr lang="en-US" altLang="en-US" sz="1000" dirty="0">
                <a:latin typeface="Söhne" charset="0"/>
              </a:rPr>
              <a:t>, des </a:t>
            </a:r>
            <a:r>
              <a:rPr lang="en-US" altLang="en-US" sz="1000" dirty="0" err="1">
                <a:latin typeface="Söhne" charset="0"/>
              </a:rPr>
              <a:t>modèles</a:t>
            </a:r>
            <a:r>
              <a:rPr lang="en-US" altLang="en-US" sz="1000" dirty="0">
                <a:latin typeface="Söhne" charset="0"/>
              </a:rPr>
              <a:t> </a:t>
            </a:r>
            <a:r>
              <a:rPr lang="en-US" altLang="en-US" sz="1000" dirty="0" err="1">
                <a:latin typeface="Söhne" charset="0"/>
              </a:rPr>
              <a:t>testés</a:t>
            </a:r>
            <a:r>
              <a:rPr lang="en-US" altLang="en-US" sz="1000" dirty="0">
                <a:latin typeface="Söhne" charset="0"/>
              </a:rPr>
              <a:t>, et du processus de </a:t>
            </a:r>
            <a:r>
              <a:rPr lang="en-US" altLang="en-US" sz="1000" dirty="0" err="1">
                <a:latin typeface="Söhne" charset="0"/>
              </a:rPr>
              <a:t>GridSearchCV</a:t>
            </a:r>
            <a:endParaRPr lang="en-US" altLang="en-US" sz="1000" dirty="0">
              <a:latin typeface="Söhne" charset="0"/>
            </a:endParaRPr>
          </a:p>
          <a:p>
            <a:endParaRPr lang="en-US" altLang="en-US" dirty="0"/>
          </a:p>
          <a:p>
            <a:endParaRPr lang="en-US" altLang="en-US" dirty="0"/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b="1" dirty="0"/>
              <a:t>Slide 4</a:t>
            </a:r>
            <a:r>
              <a:rPr lang="en-US" altLang="en-US" dirty="0"/>
              <a:t>: </a:t>
            </a:r>
            <a:r>
              <a:rPr lang="en-US" altLang="en-US" dirty="0" err="1"/>
              <a:t>Prétraitement</a:t>
            </a:r>
            <a:r>
              <a:rPr lang="en-US" altLang="en-US" dirty="0"/>
              <a:t> des </a:t>
            </a:r>
            <a:r>
              <a:rPr lang="en-US" altLang="en-US" dirty="0" err="1"/>
              <a:t>Données</a:t>
            </a:r>
            <a:endParaRPr lang="en-US" altLang="en-US" dirty="0"/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dirty="0" err="1"/>
              <a:t>Liste</a:t>
            </a:r>
            <a:r>
              <a:rPr lang="en-US" altLang="en-US" dirty="0"/>
              <a:t> des étapes </a:t>
            </a:r>
            <a:r>
              <a:rPr lang="en-US" altLang="en-US" dirty="0" err="1"/>
              <a:t>principales</a:t>
            </a:r>
            <a:r>
              <a:rPr lang="en-US" altLang="en-US" dirty="0"/>
              <a:t> du </a:t>
            </a:r>
            <a:r>
              <a:rPr lang="en-US" altLang="en-US" dirty="0" err="1"/>
              <a:t>prétraitement</a:t>
            </a:r>
            <a:r>
              <a:rPr lang="en-US" altLang="en-US" dirty="0"/>
              <a:t>.</a:t>
            </a:r>
          </a:p>
          <a:p>
            <a:pPr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altLang="en-US" dirty="0"/>
              <a:t>Illustration </a:t>
            </a:r>
            <a:r>
              <a:rPr lang="en-US" altLang="en-US" dirty="0" err="1"/>
              <a:t>ou</a:t>
            </a:r>
            <a:r>
              <a:rPr lang="en-US" altLang="en-US" dirty="0"/>
              <a:t> </a:t>
            </a:r>
            <a:r>
              <a:rPr lang="en-US" altLang="en-US" dirty="0" err="1"/>
              <a:t>schéma</a:t>
            </a:r>
            <a:r>
              <a:rPr lang="en-US" altLang="en-US" dirty="0"/>
              <a:t> </a:t>
            </a:r>
            <a:r>
              <a:rPr lang="en-US" altLang="en-US" dirty="0" err="1"/>
              <a:t>montrant</a:t>
            </a:r>
            <a:r>
              <a:rPr lang="en-US" altLang="en-US" dirty="0"/>
              <a:t> </a:t>
            </a:r>
            <a:r>
              <a:rPr lang="en-US" altLang="en-US" dirty="0" err="1"/>
              <a:t>l'effet</a:t>
            </a:r>
            <a:r>
              <a:rPr lang="en-US" altLang="en-US" dirty="0"/>
              <a:t> du SMOTE.</a:t>
            </a:r>
          </a:p>
          <a:p>
            <a:pPr>
              <a:lnSpc>
                <a:spcPct val="100000"/>
              </a:lnSpc>
              <a:buClrTx/>
              <a:buSzTx/>
              <a:buFontTx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CEC6CA30-8EDE-6351-4C85-AA16E47371F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51B408D-BAE8-4698-8484-69A2D6D0A831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27649" name="Rectangle 1">
            <a:extLst>
              <a:ext uri="{FF2B5EF4-FFF2-40B4-BE49-F238E27FC236}">
                <a16:creationId xmlns:a16="http://schemas.microsoft.com/office/drawing/2014/main" id="{0EF5E803-FDD7-DB72-4D86-E9979FD3A2E6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C5FBE614-E554-3C30-5B4D-612B810B20E2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>
                <a:latin typeface="Söhne" charset="0"/>
              </a:rPr>
              <a:t>Division des </a:t>
            </a:r>
            <a:r>
              <a:rPr lang="en-US" altLang="en-US" sz="1000" dirty="0" err="1">
                <a:latin typeface="Söhne" charset="0"/>
              </a:rPr>
              <a:t>Données</a:t>
            </a:r>
            <a:r>
              <a:rPr lang="en-US" altLang="en-US" sz="1000" dirty="0">
                <a:latin typeface="Söhne" charset="0"/>
              </a:rPr>
              <a:t> et </a:t>
            </a:r>
            <a:r>
              <a:rPr lang="en-US" altLang="en-US" sz="1000" dirty="0" err="1">
                <a:latin typeface="Söhne" charset="0"/>
              </a:rPr>
              <a:t>Entraînement</a:t>
            </a:r>
            <a:r>
              <a:rPr lang="en-US" altLang="en-US" sz="1000" dirty="0">
                <a:latin typeface="Söhne" charset="0"/>
              </a:rPr>
              <a:t> des </a:t>
            </a:r>
            <a:r>
              <a:rPr lang="en-US" altLang="en-US" sz="1000" dirty="0" err="1">
                <a:latin typeface="Söhne" charset="0"/>
              </a:rPr>
              <a:t>Modèles</a:t>
            </a:r>
            <a:endParaRPr lang="en-US" altLang="en-US" sz="1000" dirty="0">
              <a:latin typeface="Söhne" charset="0"/>
            </a:endParaRPr>
          </a:p>
          <a:p>
            <a:pPr lvl="1"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>
                <a:latin typeface="Söhne" charset="0"/>
              </a:rPr>
              <a:t>Explication de la division des </a:t>
            </a:r>
            <a:r>
              <a:rPr lang="en-US" altLang="en-US" sz="1000" dirty="0" err="1">
                <a:latin typeface="Söhne" charset="0"/>
              </a:rPr>
              <a:t>données</a:t>
            </a:r>
            <a:r>
              <a:rPr lang="en-US" altLang="en-US" sz="1000" dirty="0">
                <a:latin typeface="Söhne" charset="0"/>
              </a:rPr>
              <a:t>, des </a:t>
            </a:r>
            <a:r>
              <a:rPr lang="en-US" altLang="en-US" sz="1000" dirty="0" err="1">
                <a:latin typeface="Söhne" charset="0"/>
              </a:rPr>
              <a:t>modèles</a:t>
            </a:r>
            <a:r>
              <a:rPr lang="en-US" altLang="en-US" sz="1000" dirty="0">
                <a:latin typeface="Söhne" charset="0"/>
              </a:rPr>
              <a:t> </a:t>
            </a:r>
            <a:r>
              <a:rPr lang="en-US" altLang="en-US" sz="1000" dirty="0" err="1">
                <a:latin typeface="Söhne" charset="0"/>
              </a:rPr>
              <a:t>testés</a:t>
            </a:r>
            <a:r>
              <a:rPr lang="en-US" altLang="en-US" sz="1000" dirty="0">
                <a:latin typeface="Söhne" charset="0"/>
              </a:rPr>
              <a:t>, et du processus de </a:t>
            </a:r>
            <a:r>
              <a:rPr lang="en-US" altLang="en-US" sz="1000" dirty="0" err="1">
                <a:latin typeface="Söhne" charset="0"/>
              </a:rPr>
              <a:t>GridSearchCV</a:t>
            </a:r>
            <a:endParaRPr lang="en-US" altLang="en-US" sz="1000" dirty="0">
              <a:latin typeface="Söhne" charset="0"/>
            </a:endParaRPr>
          </a:p>
          <a:p>
            <a:pPr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 err="1">
                <a:latin typeface="Söhne" charset="0"/>
              </a:rPr>
              <a:t>Strategie</a:t>
            </a:r>
            <a:r>
              <a:rPr lang="en-US" altLang="en-US" sz="1000" dirty="0">
                <a:latin typeface="Söhne" charset="0"/>
              </a:rPr>
              <a:t> de choix de </a:t>
            </a:r>
            <a:r>
              <a:rPr lang="en-US" altLang="en-US" sz="1000" dirty="0" err="1">
                <a:latin typeface="Söhne" charset="0"/>
              </a:rPr>
              <a:t>Paramètres</a:t>
            </a:r>
            <a:r>
              <a:rPr lang="en-US" altLang="en-US" sz="1000" dirty="0">
                <a:latin typeface="Söhne" charset="0"/>
              </a:rPr>
              <a:t> et Performances de </a:t>
            </a:r>
            <a:r>
              <a:rPr lang="en-US" altLang="en-US" sz="1000" dirty="0" err="1">
                <a:latin typeface="Söhne" charset="0"/>
              </a:rPr>
              <a:t>LightGBM</a:t>
            </a:r>
            <a:endParaRPr lang="en-US" altLang="en-US" sz="1000" dirty="0">
              <a:latin typeface="Söhne" charset="0"/>
            </a:endParaRPr>
          </a:p>
          <a:p>
            <a:pPr lvl="1" hangingPunct="1">
              <a:lnSpc>
                <a:spcPct val="100000"/>
              </a:lnSpc>
              <a:buClr>
                <a:srgbClr val="D1D5DB"/>
              </a:buClr>
              <a:buSzPct val="45000"/>
              <a:buFont typeface="Symbol" panose="05050102010706020507" pitchFamily="18" charset="2"/>
              <a:buChar char=""/>
            </a:pPr>
            <a:r>
              <a:rPr lang="en-US" altLang="en-US" sz="1000" dirty="0">
                <a:latin typeface="Söhne" charset="0"/>
              </a:rPr>
              <a:t>et </a:t>
            </a:r>
            <a:r>
              <a:rPr lang="en-US" altLang="en-US" sz="1000" dirty="0" err="1">
                <a:latin typeface="Söhne" charset="0"/>
              </a:rPr>
              <a:t>ses</a:t>
            </a:r>
            <a:r>
              <a:rPr lang="en-US" altLang="en-US" sz="1000" dirty="0">
                <a:latin typeface="Söhne" charset="0"/>
              </a:rPr>
              <a:t> performances</a:t>
            </a:r>
          </a:p>
          <a:p>
            <a:pPr hangingPunct="1">
              <a:lnSpc>
                <a:spcPct val="100000"/>
              </a:lnSpc>
              <a:buSzPct val="45000"/>
              <a:buFont typeface="Arial" panose="020B0604020202020204" pitchFamily="34" charset="0"/>
              <a:buChar char="•"/>
            </a:pPr>
            <a:endParaRPr lang="en-US" altLang="en-US" dirty="0">
              <a:latin typeface="Calibri" panose="020F0502020204030204" pitchFamily="34" charset="0"/>
            </a:endParaRPr>
          </a:p>
          <a:p>
            <a:pPr hangingPunct="1">
              <a:lnSpc>
                <a:spcPct val="100000"/>
              </a:lnSpc>
              <a:buSzPct val="45000"/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Calibri" panose="020F0502020204030204" pitchFamily="34" charset="0"/>
              </a:rPr>
              <a:t>Brève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présentation</a:t>
            </a:r>
            <a:r>
              <a:rPr lang="en-US" altLang="en-US" dirty="0">
                <a:latin typeface="Calibri" panose="020F0502020204030204" pitchFamily="34" charset="0"/>
              </a:rPr>
              <a:t> des trois </a:t>
            </a:r>
            <a:r>
              <a:rPr lang="en-US" altLang="en-US" dirty="0" err="1">
                <a:latin typeface="Calibri" panose="020F0502020204030204" pitchFamily="34" charset="0"/>
              </a:rPr>
              <a:t>modèles</a:t>
            </a:r>
            <a:r>
              <a:rPr lang="en-US" altLang="en-US" dirty="0">
                <a:latin typeface="Calibri" panose="020F0502020204030204" pitchFamily="34" charset="0"/>
              </a:rPr>
              <a:t> et justification du choix</a:t>
            </a:r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B96F2F3B-53AB-DBEE-DEDA-3E9E6AC3C25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E43AC6B-FE2D-44CB-90D4-D8ADCCB47CB0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28673" name="Rectangle 1">
            <a:extLst>
              <a:ext uri="{FF2B5EF4-FFF2-40B4-BE49-F238E27FC236}">
                <a16:creationId xmlns:a16="http://schemas.microsoft.com/office/drawing/2014/main" id="{CA79F2C3-0E71-B645-864D-99484EA1FB4A}"/>
              </a:ext>
            </a:extLst>
          </p:cNvPr>
          <p:cNvSpPr txBox="1">
            <a:spLocks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8674" name="Rectangle 2">
            <a:extLst>
              <a:ext uri="{FF2B5EF4-FFF2-40B4-BE49-F238E27FC236}">
                <a16:creationId xmlns:a16="http://schemas.microsoft.com/office/drawing/2014/main" id="{0FCC88EF-BBC5-6A90-AD49-974FB658FBF3}"/>
              </a:ext>
            </a:extLst>
          </p:cNvPr>
          <p:cNvSpPr txBox="1">
            <a:spLocks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hangingPunct="1">
              <a:lnSpc>
                <a:spcPct val="100000"/>
              </a:lnSpc>
            </a:pPr>
            <a:r>
              <a:rPr lang="en-US" altLang="en-US" b="1" dirty="0">
                <a:latin typeface="Calibri" panose="020F0502020204030204" pitchFamily="34" charset="0"/>
              </a:rPr>
              <a:t>Slide 8: </a:t>
            </a:r>
            <a:r>
              <a:rPr lang="en-US" altLang="en-US" b="1" dirty="0" err="1">
                <a:latin typeface="Calibri" panose="020F0502020204030204" pitchFamily="34" charset="0"/>
              </a:rPr>
              <a:t>Fonction</a:t>
            </a:r>
            <a:r>
              <a:rPr lang="en-US" altLang="en-US" b="1" dirty="0">
                <a:latin typeface="Calibri" panose="020F0502020204030204" pitchFamily="34" charset="0"/>
              </a:rPr>
              <a:t> </a:t>
            </a:r>
            <a:r>
              <a:rPr lang="en-US" altLang="en-US" b="1" dirty="0" err="1">
                <a:latin typeface="Calibri" panose="020F0502020204030204" pitchFamily="34" charset="0"/>
              </a:rPr>
              <a:t>Coût</a:t>
            </a:r>
            <a:r>
              <a:rPr lang="en-US" altLang="en-US" b="1" dirty="0">
                <a:latin typeface="Calibri" panose="020F0502020204030204" pitchFamily="34" charset="0"/>
              </a:rPr>
              <a:t> Métier et </a:t>
            </a:r>
            <a:r>
              <a:rPr lang="en-US" altLang="en-US" b="1" dirty="0" err="1">
                <a:latin typeface="Calibri" panose="020F0502020204030204" pitchFamily="34" charset="0"/>
              </a:rPr>
              <a:t>Détermination</a:t>
            </a:r>
            <a:r>
              <a:rPr lang="en-US" altLang="en-US" b="1" dirty="0">
                <a:latin typeface="Calibri" panose="020F0502020204030204" pitchFamily="34" charset="0"/>
              </a:rPr>
              <a:t> du </a:t>
            </a:r>
            <a:r>
              <a:rPr lang="en-US" altLang="en-US" b="1" dirty="0" err="1">
                <a:latin typeface="Calibri" panose="020F0502020204030204" pitchFamily="34" charset="0"/>
              </a:rPr>
              <a:t>Seuil</a:t>
            </a:r>
            <a:endParaRPr lang="en-US" altLang="en-US" b="1" dirty="0">
              <a:latin typeface="Calibri" panose="020F0502020204030204" pitchFamily="34" charset="0"/>
            </a:endParaRPr>
          </a:p>
          <a:p>
            <a:pPr hangingPunct="1">
              <a:lnSpc>
                <a:spcPct val="100000"/>
              </a:lnSpc>
            </a:pPr>
            <a:r>
              <a:rPr lang="en-US" altLang="en-US" dirty="0">
                <a:latin typeface="Söhne" charset="0"/>
              </a:rPr>
              <a:t>Explication de la </a:t>
            </a:r>
            <a:r>
              <a:rPr lang="en-US" altLang="en-US" dirty="0" err="1">
                <a:latin typeface="Söhne" charset="0"/>
              </a:rPr>
              <a:t>fonction</a:t>
            </a:r>
            <a:r>
              <a:rPr lang="en-US" altLang="en-US" dirty="0">
                <a:latin typeface="Söhne" charset="0"/>
              </a:rPr>
              <a:t> de </a:t>
            </a:r>
            <a:r>
              <a:rPr lang="en-US" altLang="en-US" dirty="0" err="1">
                <a:latin typeface="Söhne" charset="0"/>
              </a:rPr>
              <a:t>coût</a:t>
            </a:r>
            <a:r>
              <a:rPr lang="en-US" altLang="en-US" dirty="0">
                <a:latin typeface="Söhne" charset="0"/>
              </a:rPr>
              <a:t> et du processus de </a:t>
            </a:r>
            <a:r>
              <a:rPr lang="en-US" altLang="en-US" dirty="0" err="1">
                <a:latin typeface="Söhne" charset="0"/>
              </a:rPr>
              <a:t>sélection</a:t>
            </a:r>
            <a:r>
              <a:rPr lang="en-US" altLang="en-US" dirty="0">
                <a:latin typeface="Söhne" charset="0"/>
              </a:rPr>
              <a:t> du </a:t>
            </a:r>
            <a:r>
              <a:rPr lang="en-US" altLang="en-US" dirty="0" err="1">
                <a:latin typeface="Söhne" charset="0"/>
              </a:rPr>
              <a:t>seuil</a:t>
            </a:r>
            <a:endParaRPr lang="en-US" altLang="en-US" b="1" dirty="0">
              <a:latin typeface="Calibri" panose="020F0502020204030204" pitchFamily="34" charset="0"/>
            </a:endParaRPr>
          </a:p>
          <a:p>
            <a:pPr hangingPunct="1">
              <a:lnSpc>
                <a:spcPct val="100000"/>
              </a:lnSpc>
              <a:buSzPct val="45000"/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Calibri" panose="020F0502020204030204" pitchFamily="34" charset="0"/>
              </a:rPr>
              <a:t>Diagramme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expliquant</a:t>
            </a:r>
            <a:r>
              <a:rPr lang="en-US" altLang="en-US" dirty="0">
                <a:latin typeface="Calibri" panose="020F0502020204030204" pitchFamily="34" charset="0"/>
              </a:rPr>
              <a:t> la </a:t>
            </a:r>
            <a:r>
              <a:rPr lang="en-US" altLang="en-US" dirty="0" err="1">
                <a:latin typeface="Calibri" panose="020F0502020204030204" pitchFamily="34" charset="0"/>
              </a:rPr>
              <a:t>fonction</a:t>
            </a:r>
            <a:r>
              <a:rPr lang="en-US" altLang="en-US" dirty="0">
                <a:latin typeface="Calibri" panose="020F0502020204030204" pitchFamily="34" charset="0"/>
              </a:rPr>
              <a:t> de </a:t>
            </a:r>
            <a:r>
              <a:rPr lang="en-US" altLang="en-US" dirty="0" err="1">
                <a:latin typeface="Calibri" panose="020F0502020204030204" pitchFamily="34" charset="0"/>
              </a:rPr>
              <a:t>coût</a:t>
            </a:r>
            <a:r>
              <a:rPr lang="en-US" altLang="en-US" dirty="0">
                <a:latin typeface="Calibri" panose="020F0502020204030204" pitchFamily="34" charset="0"/>
              </a:rPr>
              <a:t>.</a:t>
            </a:r>
          </a:p>
          <a:p>
            <a:pPr hangingPunct="1">
              <a:lnSpc>
                <a:spcPct val="100000"/>
              </a:lnSpc>
              <a:buSzPct val="45000"/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Calibri" panose="020F0502020204030204" pitchFamily="34" charset="0"/>
              </a:rPr>
              <a:t>Graphique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montrant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l'impact</a:t>
            </a:r>
            <a:r>
              <a:rPr lang="en-US" altLang="en-US" dirty="0">
                <a:latin typeface="Calibri" panose="020F0502020204030204" pitchFamily="34" charset="0"/>
              </a:rPr>
              <a:t> du choix du </a:t>
            </a:r>
            <a:r>
              <a:rPr lang="en-US" altLang="en-US" dirty="0" err="1">
                <a:latin typeface="Calibri" panose="020F0502020204030204" pitchFamily="34" charset="0"/>
              </a:rPr>
              <a:t>seuil</a:t>
            </a:r>
            <a:r>
              <a:rPr lang="en-US" altLang="en-US" dirty="0">
                <a:latin typeface="Calibri" panose="020F0502020204030204" pitchFamily="34" charset="0"/>
              </a:rPr>
              <a:t> sur les faux </a:t>
            </a:r>
            <a:r>
              <a:rPr lang="en-US" altLang="en-US" dirty="0" err="1">
                <a:latin typeface="Calibri" panose="020F0502020204030204" pitchFamily="34" charset="0"/>
              </a:rPr>
              <a:t>négatifs</a:t>
            </a:r>
            <a:r>
              <a:rPr lang="en-US" altLang="en-US" dirty="0">
                <a:latin typeface="Calibri" panose="020F0502020204030204" pitchFamily="34" charset="0"/>
              </a:rPr>
              <a:t>/</a:t>
            </a:r>
            <a:r>
              <a:rPr lang="en-US" altLang="en-US" dirty="0" err="1">
                <a:latin typeface="Calibri" panose="020F0502020204030204" pitchFamily="34" charset="0"/>
              </a:rPr>
              <a:t>positifs</a:t>
            </a:r>
            <a:r>
              <a:rPr lang="en-US" altLang="en-US" dirty="0">
                <a:latin typeface="Calibri" panose="020F0502020204030204" pitchFamily="34" charset="0"/>
              </a:rPr>
              <a:t>.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B96F2F3B-53AB-DBEE-DEDA-3E9E6AC3C25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E43AC6B-FE2D-44CB-90D4-D8ADCCB47CB0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28673" name="Rectangle 1">
            <a:extLst>
              <a:ext uri="{FF2B5EF4-FFF2-40B4-BE49-F238E27FC236}">
                <a16:creationId xmlns:a16="http://schemas.microsoft.com/office/drawing/2014/main" id="{CA79F2C3-0E71-B645-864D-99484EA1FB4A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95325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8674" name="Rectangle 2">
            <a:extLst>
              <a:ext uri="{FF2B5EF4-FFF2-40B4-BE49-F238E27FC236}">
                <a16:creationId xmlns:a16="http://schemas.microsoft.com/office/drawing/2014/main" id="{0FCC88EF-BBC5-6A90-AD49-974FB658FBF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hangingPunct="1">
              <a:lnSpc>
                <a:spcPct val="100000"/>
              </a:lnSpc>
            </a:pPr>
            <a:r>
              <a:rPr lang="en-US" altLang="en-US" b="1" dirty="0">
                <a:latin typeface="Calibri" panose="020F0502020204030204" pitchFamily="34" charset="0"/>
              </a:rPr>
              <a:t>Slide 8: </a:t>
            </a:r>
            <a:r>
              <a:rPr lang="en-US" altLang="en-US" b="1" dirty="0" err="1">
                <a:latin typeface="Calibri" panose="020F0502020204030204" pitchFamily="34" charset="0"/>
              </a:rPr>
              <a:t>Fonction</a:t>
            </a:r>
            <a:r>
              <a:rPr lang="en-US" altLang="en-US" b="1" dirty="0">
                <a:latin typeface="Calibri" panose="020F0502020204030204" pitchFamily="34" charset="0"/>
              </a:rPr>
              <a:t> </a:t>
            </a:r>
            <a:r>
              <a:rPr lang="en-US" altLang="en-US" b="1" dirty="0" err="1">
                <a:latin typeface="Calibri" panose="020F0502020204030204" pitchFamily="34" charset="0"/>
              </a:rPr>
              <a:t>Coût</a:t>
            </a:r>
            <a:r>
              <a:rPr lang="en-US" altLang="en-US" b="1" dirty="0">
                <a:latin typeface="Calibri" panose="020F0502020204030204" pitchFamily="34" charset="0"/>
              </a:rPr>
              <a:t> Métier et </a:t>
            </a:r>
            <a:r>
              <a:rPr lang="en-US" altLang="en-US" b="1" dirty="0" err="1">
                <a:latin typeface="Calibri" panose="020F0502020204030204" pitchFamily="34" charset="0"/>
              </a:rPr>
              <a:t>Détermination</a:t>
            </a:r>
            <a:r>
              <a:rPr lang="en-US" altLang="en-US" b="1" dirty="0">
                <a:latin typeface="Calibri" panose="020F0502020204030204" pitchFamily="34" charset="0"/>
              </a:rPr>
              <a:t> du </a:t>
            </a:r>
            <a:r>
              <a:rPr lang="en-US" altLang="en-US" b="1" dirty="0" err="1">
                <a:latin typeface="Calibri" panose="020F0502020204030204" pitchFamily="34" charset="0"/>
              </a:rPr>
              <a:t>Seuil</a:t>
            </a:r>
            <a:endParaRPr lang="en-US" altLang="en-US" b="1" dirty="0">
              <a:latin typeface="Calibri" panose="020F0502020204030204" pitchFamily="34" charset="0"/>
            </a:endParaRPr>
          </a:p>
          <a:p>
            <a:pPr hangingPunct="1">
              <a:lnSpc>
                <a:spcPct val="100000"/>
              </a:lnSpc>
            </a:pPr>
            <a:r>
              <a:rPr lang="en-US" altLang="en-US" dirty="0">
                <a:latin typeface="Söhne" charset="0"/>
              </a:rPr>
              <a:t>Explication de la </a:t>
            </a:r>
            <a:r>
              <a:rPr lang="en-US" altLang="en-US" dirty="0" err="1">
                <a:latin typeface="Söhne" charset="0"/>
              </a:rPr>
              <a:t>fonction</a:t>
            </a:r>
            <a:r>
              <a:rPr lang="en-US" altLang="en-US" dirty="0">
                <a:latin typeface="Söhne" charset="0"/>
              </a:rPr>
              <a:t> de </a:t>
            </a:r>
            <a:r>
              <a:rPr lang="en-US" altLang="en-US" dirty="0" err="1">
                <a:latin typeface="Söhne" charset="0"/>
              </a:rPr>
              <a:t>coût</a:t>
            </a:r>
            <a:r>
              <a:rPr lang="en-US" altLang="en-US" dirty="0">
                <a:latin typeface="Söhne" charset="0"/>
              </a:rPr>
              <a:t> et du processus de </a:t>
            </a:r>
            <a:r>
              <a:rPr lang="en-US" altLang="en-US" dirty="0" err="1">
                <a:latin typeface="Söhne" charset="0"/>
              </a:rPr>
              <a:t>sélection</a:t>
            </a:r>
            <a:r>
              <a:rPr lang="en-US" altLang="en-US" dirty="0">
                <a:latin typeface="Söhne" charset="0"/>
              </a:rPr>
              <a:t> du </a:t>
            </a:r>
            <a:r>
              <a:rPr lang="en-US" altLang="en-US" dirty="0" err="1">
                <a:latin typeface="Söhne" charset="0"/>
              </a:rPr>
              <a:t>seuil</a:t>
            </a:r>
            <a:endParaRPr lang="en-US" altLang="en-US" b="1" dirty="0">
              <a:latin typeface="Calibri" panose="020F0502020204030204" pitchFamily="34" charset="0"/>
            </a:endParaRPr>
          </a:p>
          <a:p>
            <a:pPr hangingPunct="1">
              <a:lnSpc>
                <a:spcPct val="100000"/>
              </a:lnSpc>
              <a:buSzPct val="45000"/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Calibri" panose="020F0502020204030204" pitchFamily="34" charset="0"/>
              </a:rPr>
              <a:t>Diagramme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expliquant</a:t>
            </a:r>
            <a:r>
              <a:rPr lang="en-US" altLang="en-US" dirty="0">
                <a:latin typeface="Calibri" panose="020F0502020204030204" pitchFamily="34" charset="0"/>
              </a:rPr>
              <a:t> la </a:t>
            </a:r>
            <a:r>
              <a:rPr lang="en-US" altLang="en-US" dirty="0" err="1">
                <a:latin typeface="Calibri" panose="020F0502020204030204" pitchFamily="34" charset="0"/>
              </a:rPr>
              <a:t>fonction</a:t>
            </a:r>
            <a:r>
              <a:rPr lang="en-US" altLang="en-US" dirty="0">
                <a:latin typeface="Calibri" panose="020F0502020204030204" pitchFamily="34" charset="0"/>
              </a:rPr>
              <a:t> de </a:t>
            </a:r>
            <a:r>
              <a:rPr lang="en-US" altLang="en-US" dirty="0" err="1">
                <a:latin typeface="Calibri" panose="020F0502020204030204" pitchFamily="34" charset="0"/>
              </a:rPr>
              <a:t>coût</a:t>
            </a:r>
            <a:r>
              <a:rPr lang="en-US" altLang="en-US" dirty="0">
                <a:latin typeface="Calibri" panose="020F0502020204030204" pitchFamily="34" charset="0"/>
              </a:rPr>
              <a:t>.</a:t>
            </a:r>
          </a:p>
          <a:p>
            <a:pPr hangingPunct="1">
              <a:lnSpc>
                <a:spcPct val="100000"/>
              </a:lnSpc>
              <a:buSzPct val="45000"/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Calibri" panose="020F0502020204030204" pitchFamily="34" charset="0"/>
              </a:rPr>
              <a:t>Graphique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montrant</a:t>
            </a:r>
            <a:r>
              <a:rPr lang="en-US" altLang="en-US" dirty="0">
                <a:latin typeface="Calibri" panose="020F0502020204030204" pitchFamily="34" charset="0"/>
              </a:rPr>
              <a:t> </a:t>
            </a:r>
            <a:r>
              <a:rPr lang="en-US" altLang="en-US" dirty="0" err="1">
                <a:latin typeface="Calibri" panose="020F0502020204030204" pitchFamily="34" charset="0"/>
              </a:rPr>
              <a:t>l'impact</a:t>
            </a:r>
            <a:r>
              <a:rPr lang="en-US" altLang="en-US" dirty="0">
                <a:latin typeface="Calibri" panose="020F0502020204030204" pitchFamily="34" charset="0"/>
              </a:rPr>
              <a:t> du choix du </a:t>
            </a:r>
            <a:r>
              <a:rPr lang="en-US" altLang="en-US" dirty="0" err="1">
                <a:latin typeface="Calibri" panose="020F0502020204030204" pitchFamily="34" charset="0"/>
              </a:rPr>
              <a:t>seuil</a:t>
            </a:r>
            <a:r>
              <a:rPr lang="en-US" altLang="en-US" dirty="0">
                <a:latin typeface="Calibri" panose="020F0502020204030204" pitchFamily="34" charset="0"/>
              </a:rPr>
              <a:t> sur les faux </a:t>
            </a:r>
            <a:r>
              <a:rPr lang="en-US" altLang="en-US" dirty="0" err="1">
                <a:latin typeface="Calibri" panose="020F0502020204030204" pitchFamily="34" charset="0"/>
              </a:rPr>
              <a:t>négatifs</a:t>
            </a:r>
            <a:r>
              <a:rPr lang="en-US" altLang="en-US" dirty="0">
                <a:latin typeface="Calibri" panose="020F0502020204030204" pitchFamily="34" charset="0"/>
              </a:rPr>
              <a:t>/</a:t>
            </a:r>
            <a:r>
              <a:rPr lang="en-US" altLang="en-US" dirty="0" err="1">
                <a:latin typeface="Calibri" panose="020F0502020204030204" pitchFamily="34" charset="0"/>
              </a:rPr>
              <a:t>positifs</a:t>
            </a:r>
            <a:r>
              <a:rPr lang="en-US" altLang="en-US" dirty="0">
                <a:latin typeface="Calibri" panose="020F0502020204030204" pitchFamily="34" charset="0"/>
              </a:rPr>
              <a:t>.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3899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5C219-A460-9137-EE5B-6DB8F99FB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F178C9-B96A-ECB7-32F3-06CD9039C1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69298-88A6-6304-60CF-7A2AEB2D469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A6352C-D8B6-2276-5E73-991C83A5B1A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69406663-8625-4CCD-BCF7-9C1616C9B3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3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1384C-31F4-E73F-2206-5C7F2210C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B4B912-6249-FA1A-2CFB-6C7C481D9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91039-050B-CEE1-DE54-0963852CC12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7C793-973A-8CBD-6106-F0D653AC10C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2A370BA1-D484-4473-B928-2BA9BD721F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155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3D9E80-87D6-23EF-2AB7-77FA95B89A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9200" y="1122363"/>
            <a:ext cx="2741613" cy="50069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56B46-E0E6-8268-47ED-81EE73877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1122363"/>
            <a:ext cx="8077200" cy="5006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6002B-B5F0-F86D-EC18-77CF73246A9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AEFC8-49F5-96FC-2E00-B0F94E92A09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6843A0AA-D2CB-4228-B310-CF8BCA462C3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7935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CDBE1-6601-A2B5-9A70-EB8D4367C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2413" cy="23860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C9246A-17ED-679F-29D2-483213251F01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200" y="6356350"/>
            <a:ext cx="2741613" cy="36353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3E2FE-CC52-A250-8A7D-19C2DA60803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610600" y="6356350"/>
            <a:ext cx="2741613" cy="363538"/>
          </a:xfrm>
        </p:spPr>
        <p:txBody>
          <a:bodyPr/>
          <a:lstStyle>
            <a:lvl1pPr>
              <a:defRPr/>
            </a:lvl1pPr>
          </a:lstStyle>
          <a:p>
            <a:fld id="{7EC18D2F-C51E-4DC5-8357-8A6E02ADCB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2309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1E8E6-5F13-4866-AC9C-B369250B0C35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1002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20E1-3B40-4E2D-8DA6-05A2B5E6D4D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7498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5959B-A47F-4991-AF77-65143F9077F5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1634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226A3-91B7-42D0-B154-ED92F6B21E4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37290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27961-A51E-43CD-9BBF-395C435519B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1619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38A28-E4D0-40A1-87EA-AEFD2C32DD3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64482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B3EA6-F148-4FEE-8A76-EE55424CE93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2526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206BC-F1D8-5DF2-8A0A-CC7983A87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05D90-02C2-333D-F5D9-904564A18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F78C6-1ADC-DD27-655F-1B20FB1FB23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94006-015C-E10B-EA08-172B4AFCBD28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7E1B0F88-8A94-44D4-957B-3FCF5724565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61475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C644B-D0D1-4DAA-9F5E-F7D312010E9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17183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FD61-3251-4F4F-A9BC-56768E5ABA3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24695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56434-F24B-498E-BD17-16A0957EFA4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80675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12/8/23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C53D1-BA31-44DA-9C9D-6D6DFFF5791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814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B05A6-BFE9-A2FB-634D-BD46E50B6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6E5D3-3FA9-E4C0-C5C6-8AEE3FFA3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F6B34-63A2-9FFD-E931-3D0E6A2D55B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C43B9F-8F49-6463-3E4D-1DEB5CBA505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05B755C4-9D63-4CA3-A7F3-F82E47C8C7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3407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E5C8B-8421-842F-63AA-E1FF4E237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D00A8-8D8C-5D45-F3CC-BC4EDB9914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4963"/>
            <a:ext cx="5408613" cy="4524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241693-F86D-24A7-6B03-1FD5489FF7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604963"/>
            <a:ext cx="5410200" cy="4524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AD5E46-A028-A028-28F3-F95F0D0C9F6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7567A-F77A-0272-CB4A-7A2E3443721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E1099A12-57E6-40EF-96CD-2EE7390EEF8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5826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986C-333F-7A6F-0015-ABAEA43D0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A0549-7519-4492-78F5-262352AD7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2CD840-5E0F-93DC-59C5-9B048D008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4EC782-68EE-E343-9A52-5B124CED4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F309F0-1E32-6DA6-6985-8FD0FBC7EE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2D181D-8FBE-2367-F390-4CF32DCD0F3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BD008B1-DACE-174D-9A8A-4D6FBB8DA37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F816172C-1291-4BEC-8828-0F6A1CAFE6A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5530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101A8-6FFB-A136-FA44-564307128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AB3C4-68A1-0D92-799B-0284165E0A8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984C65-966C-E2F5-57DF-32BC4ADD4DD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F8AC0CC4-1095-4250-8644-4BAF108CF1C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8234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D72FC6-75CF-82E6-DE2D-1AA98EB697D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41F94A-99EE-B133-5EA1-41CBB021B8F9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42F1A699-90D1-4284-A16C-878F1593D0D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707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1CBA6-864F-0D63-9021-3865134E8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84F00-6484-38EC-FE1A-836F08F86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EEF7C-78E3-F0D1-A3AF-87059078A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995B0-974D-40B7-B73B-9C29BDE7BDD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EEB52-343C-B270-AF3E-72219F4C460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67505823-A17E-4E83-843F-B9B58F24577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935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3F719-7696-09C9-89A0-B7E50C7BE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24A22F-372F-3C30-C978-79487BFF7D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30390E-4CB0-2761-FA36-3880C6297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EEA84-FD44-256B-4EC4-63316ACD304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18EA5-C279-43EA-8D70-8AE7E11F088E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fld id="{899B3DC0-474B-4714-BD29-F287F7C8E0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5136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B44DC4C3-C4FB-C9A3-CADF-596CA171DD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61588" y="190500"/>
            <a:ext cx="1874837" cy="182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hangingPunct="1">
              <a:lnSpc>
                <a:spcPct val="100000"/>
              </a:lnSpc>
            </a:pPr>
            <a:r>
              <a:rPr lang="en-US" altLang="en-US" sz="1200">
                <a:latin typeface="Calibri" panose="020F0502020204030204" pitchFamily="34" charset="0"/>
              </a:rPr>
              <a:t>CONFIDENTIAL &amp; RESTRICTED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262DC7C9-132A-BB99-557C-3611463875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0" y="1122363"/>
            <a:ext cx="9142413" cy="2386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formatFare clic per modificare lo stile del titolo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4804A83-90CB-F4E5-09FC-FAA9AF367A51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8382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</a:bodyPr>
          <a:lstStyle>
            <a:lvl1pPr hangingPunct="1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+mn-lt"/>
                <a:cs typeface="Lucida Sans Unicode" panose="020B0602030504020204" pitchFamily="34" charset="0"/>
              </a:defRPr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EAECD670-3C01-1EB1-8FDF-1F531C65D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E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E5ABCDC-6E95-9266-5608-C31B1B6DCAC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86106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</a:bodyPr>
          <a:lstStyle>
            <a:lvl1pPr hangingPunct="1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+mn-lt"/>
                <a:cs typeface="Lucida Sans Unicode" panose="020B0602030504020204" pitchFamily="34" charset="0"/>
              </a:defRPr>
            </a:lvl1pPr>
          </a:lstStyle>
          <a:p>
            <a:fld id="{D71D2ED1-2C54-44F3-BE0F-BB0E0E930AC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7749B1B2-519D-DCBF-6C66-6CC87A6500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4963"/>
            <a:ext cx="10971213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7112E1-705A-A887-728D-4C163A609CD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10161588" y="190500"/>
            <a:ext cx="1874837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IE" sz="1200">
                <a:solidFill>
                  <a:srgbClr val="FF8C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 &amp; RESTRICTED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72" r:id="rId12"/>
  </p:sldLayoutIdLst>
  <p:hf hdr="0" ftr="0" dt="0"/>
  <p:txStyles>
    <p:titleStyle>
      <a:lvl1pPr algn="l" defTabSz="457200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defTabSz="457200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2pPr>
      <a:lvl3pPr marL="1143000" indent="-228600" algn="l" defTabSz="457200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3pPr>
      <a:lvl4pPr marL="1600200" indent="-228600" algn="l" defTabSz="457200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4pPr>
      <a:lvl5pPr marL="2057400" indent="-228600" algn="l" defTabSz="457200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5pPr>
      <a:lvl6pPr marL="2514600" indent="-228600" algn="l" defTabSz="457200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6pPr>
      <a:lvl7pPr marL="2971800" indent="-228600" algn="l" defTabSz="457200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7pPr>
      <a:lvl8pPr marL="3429000" indent="-228600" algn="l" defTabSz="457200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8pPr>
      <a:lvl9pPr marL="3886200" indent="-228600" algn="l" defTabSz="457200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9pPr>
    </p:titleStyle>
    <p:bodyStyle>
      <a:lvl1pPr marL="342900" indent="-342900" algn="l" defTabSz="457200" rtl="0" fontAlgn="base">
        <a:lnSpc>
          <a:spcPct val="92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lnSpc>
          <a:spcPct val="92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lnSpc>
          <a:spcPct val="92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lnSpc>
          <a:spcPct val="92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lnSpc>
          <a:spcPct val="92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 altLang="en-US"/>
              <a:t>12/8/23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71D2ED1-2C54-44F3-BE0F-BB0E0E930AC0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4E5DE2-BD47-D407-1CF6-5C3F234843E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10161588" y="190500"/>
            <a:ext cx="1874837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IE" sz="1200">
                <a:solidFill>
                  <a:srgbClr val="FF8C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 &amp; RESTRICTED</a:t>
            </a:r>
          </a:p>
        </p:txBody>
      </p:sp>
    </p:spTree>
    <p:extLst>
      <p:ext uri="{BB962C8B-B14F-4D97-AF65-F5344CB8AC3E}">
        <p14:creationId xmlns:p14="http://schemas.microsoft.com/office/powerpoint/2010/main" val="3222334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>
                <a16:creationId xmlns:a16="http://schemas.microsoft.com/office/drawing/2014/main" id="{03735F13-C223-EC07-73C0-FDFF0E09ABA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722438" y="1409700"/>
            <a:ext cx="9132887" cy="4032250"/>
          </a:xfrm>
          <a:solidFill>
            <a:srgbClr val="FEB974"/>
          </a:solidFill>
          <a:ln/>
        </p:spPr>
        <p:txBody>
          <a:bodyPr lIns="91440" tIns="45720" rIns="91440" bIns="45720" anchor="ctr"/>
          <a:lstStyle/>
          <a:p>
            <a:pPr>
              <a:lnSpc>
                <a:spcPct val="9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de-DE" altLang="en-US" sz="4400">
                <a:latin typeface="Calibri Light" panose="020F0302020204030204" pitchFamily="34" charset="0"/>
                <a:cs typeface="Calibri Light" panose="020F0302020204030204" pitchFamily="34" charset="0"/>
              </a:rPr>
              <a:t>Implementez un modele de scoring</a:t>
            </a:r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25053CB2-D196-830A-0EEC-87479829B6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8738" y="6450013"/>
            <a:ext cx="27940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5000" rIns="90000" bIns="45000">
            <a:spAutoFit/>
          </a:bodyPr>
          <a:lstStyle>
            <a:lvl1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hangingPunct="1">
              <a:lnSpc>
                <a:spcPct val="100000"/>
              </a:lnSpc>
            </a:pPr>
            <a:r>
              <a:rPr lang="en-US" altLang="en-US">
                <a:latin typeface="Calibri" panose="020F0502020204030204" pitchFamily="34" charset="0"/>
              </a:rPr>
              <a:t>Silvia Franzè – Data Scientist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5DDC6C-1F4D-757E-1665-B4B23EDF2159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7EC18D2F-C51E-4DC5-8357-8A6E02ADCB53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669428-8B02-8533-C531-BE8A5D77F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20E1-3B40-4E2D-8DA6-05A2B5E6D4D7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22264-6875-AA75-A881-8B8D68409962}"/>
              </a:ext>
            </a:extLst>
          </p:cNvPr>
          <p:cNvSpPr txBox="1"/>
          <p:nvPr/>
        </p:nvSpPr>
        <p:spPr>
          <a:xfrm>
            <a:off x="1066800" y="854240"/>
            <a:ext cx="510107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Interprétabilité Globale et Locale du Modèle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C18C5-24EB-DCFE-C6FA-E5AD4B1289B6}"/>
              </a:ext>
            </a:extLst>
          </p:cNvPr>
          <p:cNvSpPr txBox="1"/>
          <p:nvPr/>
        </p:nvSpPr>
        <p:spPr>
          <a:xfrm>
            <a:off x="1066800" y="2209800"/>
            <a:ext cx="9372600" cy="2153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SHAP </a:t>
            </a:r>
            <a:r>
              <a:rPr lang="fr-FR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(</a:t>
            </a:r>
            <a:r>
              <a:rPr lang="fr-FR" sz="1800" kern="50" dirty="0" err="1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SHapley</a:t>
            </a:r>
            <a:r>
              <a:rPr lang="fr-FR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 Additive </a:t>
            </a:r>
            <a:r>
              <a:rPr lang="fr-FR" sz="1800" kern="50" dirty="0" err="1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exPlanations</a:t>
            </a:r>
            <a:r>
              <a:rPr lang="fr-FR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) a été utilisé pour fournir une compréhension approfondie de l'interprétabilité du modèle</a:t>
            </a:r>
            <a:r>
              <a:rPr lang="en-IE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  <a:r>
              <a:rPr lang="en-IE" sz="1800" kern="50" dirty="0" err="1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choisi</a:t>
            </a:r>
            <a:r>
              <a:rPr lang="en-IE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 </a:t>
            </a:r>
          </a:p>
          <a:p>
            <a:r>
              <a:rPr lang="en-IE" kern="50" dirty="0">
                <a:latin typeface="Bookman Old Style" panose="02050604050505020204" pitchFamily="18" charset="0"/>
                <a:ea typeface="Times New Roman" panose="02020603050405020304" pitchFamily="18" charset="0"/>
              </a:rPr>
              <a:t>Le </a:t>
            </a:r>
            <a:r>
              <a:rPr lang="en-IE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summary plot a mis </a:t>
            </a:r>
            <a:r>
              <a:rPr lang="en-IE" sz="1800" kern="50" dirty="0" err="1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en</a:t>
            </a:r>
            <a:r>
              <a:rPr lang="en-IE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 evidence </a:t>
            </a:r>
            <a:r>
              <a:rPr lang="en-IE" sz="1800" kern="50" dirty="0" err="1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l’importance</a:t>
            </a:r>
            <a:r>
              <a:rPr lang="en-IE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 de </a:t>
            </a:r>
            <a:r>
              <a:rPr lang="en-IE" sz="1800" kern="50" dirty="0" err="1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caracteristiques</a:t>
            </a:r>
            <a:r>
              <a:rPr lang="en-IE" sz="1800" kern="50" dirty="0">
                <a:effectLst/>
                <a:latin typeface="Bookman Old Style" panose="02050604050505020204" pitchFamily="18" charset="0"/>
                <a:ea typeface="Times New Roman" panose="02020603050405020304" pitchFamily="18" charset="0"/>
              </a:rPr>
              <a:t> tells que </a:t>
            </a:r>
          </a:p>
          <a:p>
            <a:endParaRPr lang="en-IE" kern="50" dirty="0">
              <a:latin typeface="Bookman Old Style" panose="02050604050505020204" pitchFamily="18" charset="0"/>
            </a:endParaRPr>
          </a:p>
          <a:p>
            <a:r>
              <a:rPr lang="fr-FR" dirty="0">
                <a:latin typeface="Bookman Old Style" panose="02050604050505020204" pitchFamily="18" charset="0"/>
              </a:rPr>
              <a:t>nombre annuel de demandes au bureau de crédit</a:t>
            </a:r>
          </a:p>
          <a:p>
            <a:r>
              <a:rPr lang="fr-FR" dirty="0">
                <a:latin typeface="Bookman Old Style" panose="02050604050505020204" pitchFamily="18" charset="0"/>
              </a:rPr>
              <a:t>la source externe</a:t>
            </a:r>
          </a:p>
          <a:p>
            <a:r>
              <a:rPr lang="fr-FR" dirty="0">
                <a:latin typeface="Bookman Old Style" panose="02050604050505020204" pitchFamily="18" charset="0"/>
              </a:rPr>
              <a:t>le taux de paiement</a:t>
            </a:r>
          </a:p>
          <a:p>
            <a:r>
              <a:rPr lang="fr-FR" dirty="0">
                <a:latin typeface="Bookman Old Style" panose="02050604050505020204" pitchFamily="18" charset="0"/>
              </a:rPr>
              <a:t>La notation de la région de provenance du client</a:t>
            </a:r>
            <a:endParaRPr lang="en-IE" dirty="0">
              <a:latin typeface="Bookman Old Style" panose="02050604050505020204" pitchFamily="18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4" name="Rectangle 40983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40986" name="Rectangle 40985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cxnSp>
        <p:nvCxnSpPr>
          <p:cNvPr id="40988" name="Straight Connector 40987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990" name="Rectangle 40989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62" name="Picture 2" descr="0">
            <a:extLst>
              <a:ext uri="{FF2B5EF4-FFF2-40B4-BE49-F238E27FC236}">
                <a16:creationId xmlns:a16="http://schemas.microsoft.com/office/drawing/2014/main" id="{3E55D062-BE1B-5570-E02F-4E05395D9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22168" y="640080"/>
            <a:ext cx="4699329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2" name="Rectangle 40991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054AE-5436-F65F-7737-14BF0BDC872B}"/>
              </a:ext>
            </a:extLst>
          </p:cNvPr>
          <p:cNvSpPr txBox="1"/>
          <p:nvPr/>
        </p:nvSpPr>
        <p:spPr>
          <a:xfrm>
            <a:off x="7901189" y="1219200"/>
            <a:ext cx="4014629" cy="2926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 hangingPunct="1">
              <a:lnSpc>
                <a:spcPct val="85000"/>
              </a:lnSpc>
              <a:spcAft>
                <a:spcPts val="600"/>
              </a:spcAft>
            </a:pPr>
            <a:r>
              <a:rPr lang="en-US" altLang="en-US" sz="4400" spc="-50" dirty="0" err="1">
                <a:solidFill>
                  <a:srgbClr val="FFFFFF"/>
                </a:solidFill>
                <a:latin typeface="Bookman Old Style" panose="02050604050505020204" pitchFamily="18" charset="0"/>
                <a:ea typeface="+mj-ea"/>
                <a:cs typeface="+mj-cs"/>
              </a:rPr>
              <a:t>Interprétabilité</a:t>
            </a:r>
            <a:r>
              <a:rPr lang="en-US" altLang="en-US" sz="4400" spc="-50" dirty="0">
                <a:solidFill>
                  <a:srgbClr val="FFFFFF"/>
                </a:solidFill>
                <a:latin typeface="Bookman Old Style" panose="02050604050505020204" pitchFamily="18" charset="0"/>
                <a:ea typeface="+mj-ea"/>
                <a:cs typeface="+mj-cs"/>
              </a:rPr>
              <a:t> </a:t>
            </a:r>
            <a:r>
              <a:rPr lang="en-US" altLang="en-US" sz="4400" spc="-50" dirty="0" err="1">
                <a:solidFill>
                  <a:srgbClr val="FFFFFF"/>
                </a:solidFill>
                <a:latin typeface="Bookman Old Style" panose="02050604050505020204" pitchFamily="18" charset="0"/>
                <a:ea typeface="+mj-ea"/>
                <a:cs typeface="+mj-cs"/>
              </a:rPr>
              <a:t>Globale</a:t>
            </a:r>
            <a:r>
              <a:rPr lang="en-US" altLang="en-US" sz="4400" spc="-50" dirty="0">
                <a:solidFill>
                  <a:srgbClr val="FFFFFF"/>
                </a:solidFill>
                <a:latin typeface="Bookman Old Style" panose="02050604050505020204" pitchFamily="18" charset="0"/>
                <a:ea typeface="+mj-ea"/>
                <a:cs typeface="+mj-cs"/>
              </a:rPr>
              <a:t> du </a:t>
            </a:r>
            <a:r>
              <a:rPr lang="en-US" altLang="en-US" sz="4400" spc="-50" dirty="0" err="1">
                <a:solidFill>
                  <a:srgbClr val="FFFFFF"/>
                </a:solidFill>
                <a:latin typeface="Bookman Old Style" panose="02050604050505020204" pitchFamily="18" charset="0"/>
                <a:ea typeface="+mj-ea"/>
                <a:cs typeface="+mj-cs"/>
              </a:rPr>
              <a:t>Modèle</a:t>
            </a:r>
            <a:endParaRPr lang="en-US" altLang="en-US" sz="4400" spc="-50" dirty="0">
              <a:solidFill>
                <a:srgbClr val="FFFFFF"/>
              </a:solidFill>
              <a:latin typeface="Bookman Old Style" panose="02050604050505020204" pitchFamily="18" charset="0"/>
              <a:ea typeface="+mj-ea"/>
              <a:cs typeface="+mj-cs"/>
            </a:endParaRPr>
          </a:p>
        </p:txBody>
      </p:sp>
      <p:sp>
        <p:nvSpPr>
          <p:cNvPr id="40994" name="Rectangle 40993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AB9C67-D8EB-E049-3053-41BBE637D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0574" y="6459785"/>
            <a:ext cx="72555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 hangingPunct="1">
              <a:spcAft>
                <a:spcPts val="600"/>
              </a:spcAft>
            </a:pPr>
            <a:fld id="{2BFF20E1-3B40-4E2D-8DA6-05A2B5E6D4D7}" type="slidenum">
              <a:rPr lang="en-US" altLang="en-US" smtClean="0">
                <a:latin typeface="+mn-lt"/>
                <a:ea typeface="+mn-ea"/>
              </a:rPr>
              <a:pPr defTabSz="914400" hangingPunct="1">
                <a:spcAft>
                  <a:spcPts val="600"/>
                </a:spcAft>
              </a:pPr>
              <a:t>11</a:t>
            </a:fld>
            <a:endParaRPr lang="en-US" altLang="en-US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88909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5FCDC7-89CB-E4BA-1435-50E4CF6C26F4}"/>
              </a:ext>
            </a:extLst>
          </p:cNvPr>
          <p:cNvSpPr txBox="1"/>
          <p:nvPr/>
        </p:nvSpPr>
        <p:spPr>
          <a:xfrm>
            <a:off x="7398754" y="2856676"/>
            <a:ext cx="4686044" cy="768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 hangingPunct="1">
              <a:lnSpc>
                <a:spcPct val="85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35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Bookman Old Style" panose="02050604050505020204" pitchFamily="18" charset="0"/>
                <a:ea typeface="+mj-ea"/>
                <a:cs typeface="+mj-cs"/>
              </a:rPr>
              <a:t>DASHBOARD DEMO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762ACD-6DF0-AC28-4CD0-B9C1C52C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 hangingPunct="1">
              <a:spcAft>
                <a:spcPts val="600"/>
              </a:spcAft>
            </a:pPr>
            <a:fld id="{2BFF20E1-3B40-4E2D-8DA6-05A2B5E6D4D7}" type="slidenum">
              <a:rPr lang="en-US" altLang="en-US" smtClean="0">
                <a:latin typeface="+mn-lt"/>
                <a:ea typeface="+mn-ea"/>
              </a:rPr>
              <a:pPr defTabSz="914400" hangingPunct="1">
                <a:spcAft>
                  <a:spcPts val="600"/>
                </a:spcAft>
              </a:pPr>
              <a:t>12</a:t>
            </a:fld>
            <a:endParaRPr lang="en-US" altLang="en-US">
              <a:latin typeface="+mn-lt"/>
              <a:ea typeface="+mn-ea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5ACAF78-3B03-C82F-FBCE-681ECD28D45B}"/>
              </a:ext>
            </a:extLst>
          </p:cNvPr>
          <p:cNvGrpSpPr/>
          <p:nvPr/>
        </p:nvGrpSpPr>
        <p:grpSpPr>
          <a:xfrm>
            <a:off x="1563029" y="640081"/>
            <a:ext cx="5054156" cy="5054156"/>
            <a:chOff x="1563029" y="640081"/>
            <a:chExt cx="5054156" cy="5054156"/>
          </a:xfrm>
        </p:grpSpPr>
        <p:pic>
          <p:nvPicPr>
            <p:cNvPr id="9" name="Graphic 8" descr="Monitor">
              <a:extLst>
                <a:ext uri="{FF2B5EF4-FFF2-40B4-BE49-F238E27FC236}">
                  <a16:creationId xmlns:a16="http://schemas.microsoft.com/office/drawing/2014/main" id="{E0FF6103-04FE-C810-1E42-DE360DCE4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563029" y="640081"/>
              <a:ext cx="5054156" cy="5054156"/>
            </a:xfrm>
            <a:prstGeom prst="rect">
              <a:avLst/>
            </a:prstGeom>
          </p:spPr>
        </p:pic>
        <p:pic>
          <p:nvPicPr>
            <p:cNvPr id="19" name="Picture 18" descr="A screen shot of a painting">
              <a:extLst>
                <a:ext uri="{FF2B5EF4-FFF2-40B4-BE49-F238E27FC236}">
                  <a16:creationId xmlns:a16="http://schemas.microsoft.com/office/drawing/2014/main" id="{A00278D5-7326-3005-EDCD-06B3E50E1D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19" t="14800" r="18300" b="14303"/>
            <a:stretch/>
          </p:blipFill>
          <p:spPr>
            <a:xfrm>
              <a:off x="2209800" y="1676400"/>
              <a:ext cx="3733800" cy="2360553"/>
            </a:xfrm>
            <a:prstGeom prst="rect">
              <a:avLst/>
            </a:prstGeom>
          </p:spPr>
        </p:pic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2475BB-1C5A-1CA8-716B-D610C459155F}"/>
              </a:ext>
            </a:extLst>
          </p:cNvPr>
          <p:cNvSpPr txBox="1"/>
          <p:nvPr/>
        </p:nvSpPr>
        <p:spPr>
          <a:xfrm>
            <a:off x="1066800" y="838200"/>
            <a:ext cx="730039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Rappel de la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Problématique</a:t>
            </a:r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et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Présentation</a:t>
            </a:r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du Jeu de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Données</a:t>
            </a:r>
            <a:endParaRPr lang="en-IE" dirty="0">
              <a:latin typeface="Bookman Old Style" panose="02050604050505020204" pitchFamily="18" charset="0"/>
              <a:ea typeface="SimSun" panose="02010600030101010101" pitchFamily="2" charset="-122"/>
              <a:cs typeface="Mongolian Baiti" panose="03000500000000000000" pitchFamily="66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09B860-F389-6F35-EDD5-211C19E9D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20E1-3B40-4E2D-8DA6-05A2B5E6D4D7}" type="slidenum">
              <a:rPr lang="en-US" altLang="en-US" smtClean="0"/>
              <a:pPr/>
              <a:t>2</a:t>
            </a:fld>
            <a:endParaRPr lang="en-US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22DB0C-B01C-3864-9531-A26CBB8D175B}"/>
              </a:ext>
            </a:extLst>
          </p:cNvPr>
          <p:cNvSpPr txBox="1"/>
          <p:nvPr/>
        </p:nvSpPr>
        <p:spPr>
          <a:xfrm>
            <a:off x="1143000" y="1952121"/>
            <a:ext cx="9525000" cy="295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- «Pret a depenser»  societe financiere qui propose credit a la consommation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Objectifs: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-Avoir un outil de scoring credit pour calculer la probabilité qu’un client reimbourse son credit -&gt; classification en credit accordé ou refusé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-Algorithme de classification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-Necessitè de transparence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=&gt; Development d’une dashboard interactive</a:t>
            </a:r>
            <a:endParaRPr lang="en-IE" dirty="0">
              <a:latin typeface="Bookman Old Style" panose="02050604050505020204" pitchFamily="18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854E94-3277-F1E6-5BCB-C42E0390F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20E1-3B40-4E2D-8DA6-05A2B5E6D4D7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F1482F-9CF4-B15B-C0B5-0B253C3ED1A2}"/>
              </a:ext>
            </a:extLst>
          </p:cNvPr>
          <p:cNvSpPr txBox="1"/>
          <p:nvPr/>
        </p:nvSpPr>
        <p:spPr>
          <a:xfrm>
            <a:off x="1143000" y="1952120"/>
            <a:ext cx="9067800" cy="295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Donnees: 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Informations personnelles (genre, niveau d’education, lieu de residence, situation familiale, type de logement)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Informations financieres</a:t>
            </a: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Informations sur le bureau de credit</a:t>
            </a:r>
          </a:p>
          <a:p>
            <a:pPr>
              <a:lnSpc>
                <a:spcPct val="150000"/>
              </a:lnSpc>
            </a:pPr>
            <a:endParaRPr lang="it-IT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endParaRPr lang="en-IE" dirty="0">
              <a:latin typeface="Bookman Old Style" panose="0205060405050502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FC4F87-2951-A207-0BF2-F4104C86A3E6}"/>
              </a:ext>
            </a:extLst>
          </p:cNvPr>
          <p:cNvSpPr txBox="1"/>
          <p:nvPr/>
        </p:nvSpPr>
        <p:spPr>
          <a:xfrm>
            <a:off x="1066800" y="854240"/>
            <a:ext cx="730039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Rappel de la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Problématique</a:t>
            </a:r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et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Présentation</a:t>
            </a:r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du Jeu de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Données</a:t>
            </a:r>
            <a:endParaRPr lang="en-IE" dirty="0">
              <a:latin typeface="Bookman Old Style" panose="02050604050505020204" pitchFamily="18" charset="0"/>
              <a:ea typeface="SimSun" panose="02010600030101010101" pitchFamily="2" charset="-122"/>
              <a:cs typeface="Mongolian Baiti" panose="03000500000000000000" pitchFamily="66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8C33509-F930-A382-6FB3-796436FC78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7786267"/>
              </p:ext>
            </p:extLst>
          </p:nvPr>
        </p:nvGraphicFramePr>
        <p:xfrm>
          <a:off x="7804958" y="1828800"/>
          <a:ext cx="3407525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854E94-3277-F1E6-5BCB-C42E0390F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20E1-3B40-4E2D-8DA6-05A2B5E6D4D7}" type="slidenum">
              <a:rPr lang="en-US" altLang="en-US" smtClean="0"/>
              <a:pPr/>
              <a:t>4</a:t>
            </a:fld>
            <a:endParaRPr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9BEEA9-9E11-11F1-0F42-27264437C885}"/>
              </a:ext>
            </a:extLst>
          </p:cNvPr>
          <p:cNvSpPr txBox="1"/>
          <p:nvPr/>
        </p:nvSpPr>
        <p:spPr>
          <a:xfrm>
            <a:off x="1066800" y="854240"/>
            <a:ext cx="3175869" cy="550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Approche de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modelisation</a:t>
            </a:r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</a:t>
            </a:r>
          </a:p>
          <a:p>
            <a:r>
              <a:rPr lang="en-IE" sz="1400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Pre </a:t>
            </a:r>
            <a:r>
              <a:rPr lang="en-IE" sz="1400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traitement</a:t>
            </a:r>
            <a:r>
              <a:rPr lang="en-IE" sz="1400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des </a:t>
            </a:r>
            <a:r>
              <a:rPr lang="en-IE" sz="1400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donnees</a:t>
            </a:r>
            <a:endParaRPr lang="en-IE" sz="1400" dirty="0">
              <a:latin typeface="Bookman Old Style" panose="02050604050505020204" pitchFamily="18" charset="0"/>
              <a:ea typeface="SimSun" panose="02010600030101010101" pitchFamily="2" charset="-122"/>
              <a:cs typeface="Mongolian Baiti" panose="03000500000000000000" pitchFamily="66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3E5F2F-8E0B-C38A-42D1-1CB88B2FFDBE}"/>
              </a:ext>
            </a:extLst>
          </p:cNvPr>
          <p:cNvSpPr txBox="1"/>
          <p:nvPr/>
        </p:nvSpPr>
        <p:spPr>
          <a:xfrm>
            <a:off x="1143000" y="1952120"/>
            <a:ext cx="7300396" cy="33692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Desequilibrage significatif des 2 classes (1 Clients avec difficultées de payement et 0 – tout les autres cas)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it-IT" dirty="0">
                <a:latin typeface="Bookman Old Style" panose="02050604050505020204" pitchFamily="18" charset="0"/>
              </a:rPr>
              <a:t>Ce desequilibrage pourrait causer une difficulté pour le modeles a identifier la classe positive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it-IT" dirty="0">
                <a:latin typeface="Bookman Old Style" panose="02050604050505020204" pitchFamily="18" charset="0"/>
              </a:rPr>
              <a:t>Un reequilibrage des classes, a travers l’utilisation de l’algorithme SMOTE, a ete necessaire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endParaRPr lang="it-IT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 </a:t>
            </a:r>
            <a:endParaRPr lang="en-IE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4132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854E94-3277-F1E6-5BCB-C42E0390F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20E1-3B40-4E2D-8DA6-05A2B5E6D4D7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9BEEA9-9E11-11F1-0F42-27264437C885}"/>
              </a:ext>
            </a:extLst>
          </p:cNvPr>
          <p:cNvSpPr txBox="1"/>
          <p:nvPr/>
        </p:nvSpPr>
        <p:spPr>
          <a:xfrm>
            <a:off x="1066800" y="854240"/>
            <a:ext cx="3801041" cy="550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Approche de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modelisation</a:t>
            </a:r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</a:t>
            </a:r>
          </a:p>
          <a:p>
            <a:r>
              <a:rPr lang="en-US" sz="1400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Nettoyage</a:t>
            </a:r>
            <a:r>
              <a:rPr lang="en-US" sz="1400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et selection des </a:t>
            </a:r>
            <a:r>
              <a:rPr lang="en-US" sz="1400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caractéritiques</a:t>
            </a:r>
            <a:endParaRPr lang="en-IE" sz="1400" dirty="0">
              <a:latin typeface="Bookman Old Style" panose="02050604050505020204" pitchFamily="18" charset="0"/>
              <a:ea typeface="SimSun" panose="02010600030101010101" pitchFamily="2" charset="-122"/>
              <a:cs typeface="Mongolian Baiti" panose="03000500000000000000" pitchFamily="66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24432E-5C2F-D610-75C4-38D6145F5E3B}"/>
              </a:ext>
            </a:extLst>
          </p:cNvPr>
          <p:cNvSpPr txBox="1"/>
          <p:nvPr/>
        </p:nvSpPr>
        <p:spPr>
          <a:xfrm>
            <a:off x="1066800" y="1752600"/>
            <a:ext cx="9829800" cy="420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Elimination des colonnes et lignes avec un percentage élevé de valeurs manquantes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Affination de la selection des colonnes en analisant leur description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Analyse de la correlation pour exclure les colonnes les plus correlées entre eux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Application d’un kernel pour pre traiter les donnees et les treasformer: One Hot Encoding, et elaboration des nouveaux caracteristiques a partir de colonnes pre existantes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Application du select k best pour garder 90 colonnes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endParaRPr lang="it-IT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 Avantages: Resuction complexité modele, temps entrainement plus court, moindre      risque d’ overfitting</a:t>
            </a:r>
            <a:endParaRPr lang="en-IE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9516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3C3CF9-FA15-1981-5166-6D7702D24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20E1-3B40-4E2D-8DA6-05A2B5E6D4D7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97A35A-4E60-2C6A-A361-421E6F1F2A60}"/>
              </a:ext>
            </a:extLst>
          </p:cNvPr>
          <p:cNvSpPr txBox="1"/>
          <p:nvPr/>
        </p:nvSpPr>
        <p:spPr>
          <a:xfrm>
            <a:off x="1066800" y="854240"/>
            <a:ext cx="3175869" cy="550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Approche de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modelisation</a:t>
            </a:r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</a:t>
            </a:r>
          </a:p>
          <a:p>
            <a:r>
              <a:rPr lang="en-US" sz="1400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Division des </a:t>
            </a:r>
            <a:r>
              <a:rPr lang="en-US" sz="1400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donnees</a:t>
            </a:r>
            <a:endParaRPr lang="en-IE" sz="1400" dirty="0">
              <a:latin typeface="Bookman Old Style" panose="02050604050505020204" pitchFamily="18" charset="0"/>
              <a:ea typeface="SimSun" panose="02010600030101010101" pitchFamily="2" charset="-122"/>
              <a:cs typeface="Mongolian Baiti" panose="03000500000000000000" pitchFamily="66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18BD77-6C67-1818-4A84-2D1B14176E4C}"/>
              </a:ext>
            </a:extLst>
          </p:cNvPr>
          <p:cNvSpPr txBox="1"/>
          <p:nvPr/>
        </p:nvSpPr>
        <p:spPr>
          <a:xfrm>
            <a:off x="1143000" y="1952120"/>
            <a:ext cx="9829800" cy="332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Jeu de donnees divisé en deux parties: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latin typeface="Bookman Old Style" panose="02050604050505020204" pitchFamily="18" charset="0"/>
              </a:rPr>
              <a:t>Variables explicatives (X)</a:t>
            </a:r>
          </a:p>
          <a:p>
            <a:pPr marL="1028700"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latin typeface="Bookman Old Style" panose="02050604050505020204" pitchFamily="18" charset="0"/>
              </a:rPr>
              <a:t>Variable cible, ou target (Y)</a:t>
            </a:r>
            <a:br>
              <a:rPr lang="en-IE" sz="1400" dirty="0">
                <a:latin typeface="Bookman Old Style" panose="02050604050505020204" pitchFamily="18" charset="0"/>
              </a:rPr>
            </a:br>
            <a:endParaRPr lang="en-IE" sz="1400" dirty="0">
              <a:latin typeface="Bookman Old Style" panose="02050604050505020204" pitchFamily="18" charset="0"/>
            </a:endParaRPr>
          </a:p>
          <a:p>
            <a:pPr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L’ensemble X a ete separé en:</a:t>
            </a:r>
          </a:p>
          <a:p>
            <a:pPr lvl="1"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latin typeface="Bookman Old Style" panose="02050604050505020204" pitchFamily="18" charset="0"/>
              </a:rPr>
              <a:t>jeu d’entrainement (70%) </a:t>
            </a:r>
          </a:p>
          <a:p>
            <a:pPr lvl="1"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latin typeface="Bookman Old Style" panose="02050604050505020204" pitchFamily="18" charset="0"/>
              </a:rPr>
              <a:t>un jeu de test (30%)</a:t>
            </a:r>
          </a:p>
          <a:p>
            <a:pPr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Pour eviter l’evaluation du modele sur les memes donnees utilisées pour l’entrainement, et eviter le consequent bias</a:t>
            </a:r>
          </a:p>
        </p:txBody>
      </p:sp>
    </p:spTree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D3BA06-F43D-7741-F282-31F3A854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20E1-3B40-4E2D-8DA6-05A2B5E6D4D7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51CAD7-DCB4-1FC2-1AEF-909A339EED40}"/>
              </a:ext>
            </a:extLst>
          </p:cNvPr>
          <p:cNvSpPr txBox="1"/>
          <p:nvPr/>
        </p:nvSpPr>
        <p:spPr>
          <a:xfrm>
            <a:off x="1066800" y="854240"/>
            <a:ext cx="3175869" cy="550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Approche de </a:t>
            </a:r>
            <a:r>
              <a:rPr lang="en-US" altLang="en-US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modelisation</a:t>
            </a:r>
            <a:r>
              <a:rPr lang="en-US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</a:t>
            </a:r>
          </a:p>
          <a:p>
            <a:r>
              <a:rPr lang="en-US" sz="1400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Entrainement</a:t>
            </a:r>
            <a:r>
              <a:rPr lang="en-US" sz="1400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 des </a:t>
            </a:r>
            <a:r>
              <a:rPr lang="en-US" sz="1400" dirty="0" err="1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modeles</a:t>
            </a:r>
            <a:endParaRPr lang="en-IE" sz="1400" dirty="0">
              <a:latin typeface="Bookman Old Style" panose="02050604050505020204" pitchFamily="18" charset="0"/>
              <a:ea typeface="SimSun" panose="02010600030101010101" pitchFamily="2" charset="-122"/>
              <a:cs typeface="Mongolian Baiti" panose="03000500000000000000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673EFD-5B4D-5E4E-D937-70762B9BC227}"/>
              </a:ext>
            </a:extLst>
          </p:cNvPr>
          <p:cNvSpPr txBox="1"/>
          <p:nvPr/>
        </p:nvSpPr>
        <p:spPr>
          <a:xfrm>
            <a:off x="1088136" y="1752599"/>
            <a:ext cx="8900160" cy="1611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hangingPunc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0" algn="l"/>
                <a:tab pos="448945" algn="l"/>
              </a:tabLst>
            </a:pPr>
            <a:endParaRPr lang="en-IE" kern="50" dirty="0">
              <a:latin typeface="Bookman Old Style" panose="02050604050505020204" pitchFamily="18" charset="0"/>
            </a:endParaRPr>
          </a:p>
          <a:p>
            <a:pPr marL="285750" marR="0" lvl="0" indent="-285750" hangingPunc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0" algn="l"/>
                <a:tab pos="448945" algn="l"/>
              </a:tabLst>
            </a:pPr>
            <a:r>
              <a:rPr lang="en-IE" kern="50" dirty="0">
                <a:latin typeface="Bookman Old Style" panose="02050604050505020204" pitchFamily="18" charset="0"/>
              </a:rPr>
              <a:t>“Grid search” applique pour explorer les </a:t>
            </a:r>
            <a:r>
              <a:rPr lang="en-IE" kern="50" dirty="0" err="1">
                <a:latin typeface="Bookman Old Style" panose="02050604050505020204" pitchFamily="18" charset="0"/>
              </a:rPr>
              <a:t>combinaisons</a:t>
            </a:r>
            <a:r>
              <a:rPr lang="en-IE" kern="50" dirty="0">
                <a:latin typeface="Bookman Old Style" panose="02050604050505020204" pitchFamily="18" charset="0"/>
              </a:rPr>
              <a:t> </a:t>
            </a:r>
            <a:r>
              <a:rPr lang="en-IE" kern="50" dirty="0" err="1">
                <a:latin typeface="Bookman Old Style" panose="02050604050505020204" pitchFamily="18" charset="0"/>
              </a:rPr>
              <a:t>d’hyperparametres</a:t>
            </a:r>
            <a:r>
              <a:rPr lang="en-IE" kern="50" dirty="0">
                <a:latin typeface="Bookman Old Style" panose="02050604050505020204" pitchFamily="18" charset="0"/>
              </a:rPr>
              <a:t> les plus </a:t>
            </a:r>
            <a:r>
              <a:rPr lang="en-IE" kern="50" dirty="0" err="1">
                <a:latin typeface="Bookman Old Style" panose="02050604050505020204" pitchFamily="18" charset="0"/>
              </a:rPr>
              <a:t>optimisées</a:t>
            </a:r>
            <a:endParaRPr lang="en-IE" kern="50" dirty="0">
              <a:latin typeface="Bookman Old Style" panose="02050604050505020204" pitchFamily="18" charset="0"/>
            </a:endParaRPr>
          </a:p>
          <a:p>
            <a:pPr marL="285750" marR="0" lvl="0" indent="-285750" hangingPunc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0" algn="l"/>
                <a:tab pos="448945" algn="l"/>
              </a:tabLst>
            </a:pPr>
            <a:r>
              <a:rPr lang="en-IE" kern="50" dirty="0">
                <a:latin typeface="Bookman Old Style" panose="02050604050505020204" pitchFamily="18" charset="0"/>
              </a:rPr>
              <a:t>CV (Cross validation) a 5 </a:t>
            </a:r>
            <a:r>
              <a:rPr lang="en-IE" kern="50" dirty="0" err="1">
                <a:latin typeface="Bookman Old Style" panose="02050604050505020204" pitchFamily="18" charset="0"/>
              </a:rPr>
              <a:t>plis</a:t>
            </a:r>
            <a:r>
              <a:rPr lang="en-IE" kern="50" dirty="0">
                <a:latin typeface="Bookman Old Style" panose="02050604050505020204" pitchFamily="18" charset="0"/>
              </a:rPr>
              <a:t>, pour assurer </a:t>
            </a:r>
            <a:r>
              <a:rPr lang="en-IE" kern="50" dirty="0" err="1">
                <a:latin typeface="Bookman Old Style" panose="02050604050505020204" pitchFamily="18" charset="0"/>
              </a:rPr>
              <a:t>une</a:t>
            </a:r>
            <a:r>
              <a:rPr lang="en-IE" kern="50" dirty="0">
                <a:latin typeface="Bookman Old Style" panose="02050604050505020204" pitchFamily="18" charset="0"/>
              </a:rPr>
              <a:t> evaluation </a:t>
            </a:r>
            <a:r>
              <a:rPr lang="en-IE" kern="50" dirty="0" err="1">
                <a:latin typeface="Bookman Old Style" panose="02050604050505020204" pitchFamily="18" charset="0"/>
              </a:rPr>
              <a:t>robuste</a:t>
            </a:r>
            <a:endParaRPr lang="en-IE" kern="50" dirty="0">
              <a:latin typeface="Bookman Old Style" panose="02050604050505020204" pitchFamily="18" charset="0"/>
            </a:endParaRPr>
          </a:p>
          <a:p>
            <a:pPr marL="285750" marR="0" lvl="0" indent="-285750" hangingPunc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0" algn="l"/>
                <a:tab pos="448945" algn="l"/>
              </a:tabLst>
            </a:pPr>
            <a:endParaRPr lang="en-IE" dirty="0">
              <a:latin typeface="Bookman Old Style" panose="02050604050505020204" pitchFamily="18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3785226-8C30-B068-D966-621A1E72E5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250194"/>
              </p:ext>
            </p:extLst>
          </p:nvPr>
        </p:nvGraphicFramePr>
        <p:xfrm>
          <a:off x="1295400" y="3363938"/>
          <a:ext cx="8127999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94015873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51873704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243163628"/>
                    </a:ext>
                  </a:extLst>
                </a:gridCol>
              </a:tblGrid>
              <a:tr h="123172">
                <a:tc>
                  <a:txBody>
                    <a:bodyPr/>
                    <a:lstStyle/>
                    <a:p>
                      <a:r>
                        <a:rPr lang="it-IT" dirty="0"/>
                        <a:t>Modele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Temps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Score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382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kern="50" dirty="0" err="1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Régression</a:t>
                      </a:r>
                      <a:r>
                        <a:rPr lang="en-IE" sz="1800" kern="50" dirty="0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E" sz="1800" kern="50" dirty="0" err="1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Logistique</a:t>
                      </a:r>
                      <a:r>
                        <a:rPr lang="en-IE" sz="1800" kern="50" dirty="0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hangingPunct="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 panose="020B0604020202020204" pitchFamily="34" charset="0"/>
                        <a:buNone/>
                        <a:tabLst>
                          <a:tab pos="0" algn="l"/>
                          <a:tab pos="448945" algn="l"/>
                        </a:tabLst>
                      </a:pPr>
                      <a:r>
                        <a:rPr lang="en-IE" sz="1800" kern="50" dirty="0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 </a:t>
                      </a:r>
                      <a:r>
                        <a:rPr lang="en-IE" sz="1800" kern="50" dirty="0" err="1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heures</a:t>
                      </a:r>
                      <a:endParaRPr lang="en-IE" sz="1800" kern="50" dirty="0">
                        <a:effectLst/>
                        <a:latin typeface="Bookman Old Style" panose="0205060405050502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0.721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7284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kern="50" dirty="0" err="1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LightGBM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hangingPunct="0"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Arial" panose="020B0604020202020204" pitchFamily="34" charset="0"/>
                        <a:buNone/>
                        <a:tabLst>
                          <a:tab pos="0" algn="l"/>
                          <a:tab pos="448945" algn="l"/>
                        </a:tabLst>
                      </a:pPr>
                      <a:r>
                        <a:rPr lang="en-IE" sz="1800" kern="50" dirty="0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47 minutes</a:t>
                      </a:r>
                      <a:endParaRPr lang="en-IE" kern="50" dirty="0">
                        <a:latin typeface="Bookman Old Style" panose="0205060405050502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0.757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680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1800" kern="50" dirty="0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</a:rPr>
                        <a:t>Random Forest 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1800" kern="50" dirty="0">
                          <a:effectLst/>
                          <a:latin typeface="Bookman Old Style" panose="02050604050505020204" pitchFamily="18" charset="0"/>
                          <a:ea typeface="Times New Roman" panose="02020603050405020304" pitchFamily="18" charset="0"/>
                        </a:rPr>
                        <a:t>16 minutes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0.719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6782029"/>
                  </a:ext>
                </a:extLst>
              </a:tr>
            </a:tbl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11EBCC8-3C2B-EE33-F204-940571D25E5E}"/>
              </a:ext>
            </a:extLst>
          </p:cNvPr>
          <p:cNvSpPr/>
          <p:nvPr/>
        </p:nvSpPr>
        <p:spPr>
          <a:xfrm>
            <a:off x="1143000" y="4114800"/>
            <a:ext cx="8382000" cy="381000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5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281108-1E44-AA33-999D-3F0674075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20E1-3B40-4E2D-8DA6-05A2B5E6D4D7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6212EF-E233-F3E4-3AD6-EECE1036D140}"/>
              </a:ext>
            </a:extLst>
          </p:cNvPr>
          <p:cNvSpPr txBox="1"/>
          <p:nvPr/>
        </p:nvSpPr>
        <p:spPr>
          <a:xfrm>
            <a:off x="1066800" y="854240"/>
            <a:ext cx="557396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altLang="en-US" dirty="0">
                <a:latin typeface="Bookman Old Style" panose="02050604050505020204" pitchFamily="18" charset="0"/>
                <a:ea typeface="SimSun" panose="02010600030101010101" pitchFamily="2" charset="-122"/>
                <a:cs typeface="Mongolian Baiti" panose="03000500000000000000" pitchFamily="66" charset="0"/>
              </a:rPr>
              <a:t>Fonction Coût Métier et Détermination du Seuil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A5D061-40CB-49C0-27BE-8703BD252FCE}"/>
              </a:ext>
            </a:extLst>
          </p:cNvPr>
          <p:cNvSpPr txBox="1"/>
          <p:nvPr/>
        </p:nvSpPr>
        <p:spPr>
          <a:xfrm>
            <a:off x="1066800" y="1952538"/>
            <a:ext cx="9144000" cy="25340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latin typeface="Bookman Old Style" panose="02050604050505020204" pitchFamily="18" charset="0"/>
              </a:rPr>
              <a:t>But: Determiner le seuil optimal de classification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Fonction qui attribue un cout differentes aux erreurs: majeur pour les faux negatifs (cout 1) par rapport aux faux poisitifs (cout 10)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Application d’un seuil variable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Bookman Old Style" panose="02050604050505020204" pitchFamily="18" charset="0"/>
              </a:rPr>
              <a:t>Choix du seuil qui minimise le cout total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E" dirty="0"/>
          </a:p>
        </p:txBody>
      </p:sp>
    </p:spTree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8" name="Rectangle 10257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63" name="Rectangle 10262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7BDC0C-0299-5405-F95A-35789042619B}"/>
              </a:ext>
            </a:extLst>
          </p:cNvPr>
          <p:cNvSpPr txBox="1"/>
          <p:nvPr/>
        </p:nvSpPr>
        <p:spPr>
          <a:xfrm>
            <a:off x="117280" y="3048000"/>
            <a:ext cx="3986799" cy="103631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defTabSz="914400" hangingPunct="1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3500" dirty="0" err="1">
                <a:solidFill>
                  <a:srgbClr val="FFFFFF"/>
                </a:solidFill>
                <a:latin typeface="Bookman Old Style" panose="02050604050505020204" pitchFamily="18" charset="0"/>
                <a:ea typeface="+mn-ea"/>
              </a:rPr>
              <a:t>Courbe</a:t>
            </a:r>
            <a:r>
              <a:rPr lang="en-US" sz="3500" dirty="0">
                <a:solidFill>
                  <a:srgbClr val="FFFFFF"/>
                </a:solidFill>
                <a:latin typeface="Bookman Old Style" panose="02050604050505020204" pitchFamily="18" charset="0"/>
                <a:ea typeface="+mn-ea"/>
              </a:rPr>
              <a:t> des </a:t>
            </a:r>
            <a:r>
              <a:rPr lang="en-US" sz="3500" dirty="0" err="1">
                <a:solidFill>
                  <a:srgbClr val="FFFFFF"/>
                </a:solidFill>
                <a:latin typeface="Bookman Old Style" panose="02050604050505020204" pitchFamily="18" charset="0"/>
                <a:ea typeface="+mn-ea"/>
              </a:rPr>
              <a:t>couts</a:t>
            </a:r>
            <a:endParaRPr lang="en-US" sz="3500" dirty="0">
              <a:solidFill>
                <a:srgbClr val="FFFFFF"/>
              </a:solidFill>
              <a:latin typeface="Bookman Old Style" panose="02050604050505020204" pitchFamily="18" charset="0"/>
              <a:ea typeface="+mn-ea"/>
            </a:endParaRPr>
          </a:p>
        </p:txBody>
      </p:sp>
      <p:pic>
        <p:nvPicPr>
          <p:cNvPr id="10243" name="Picture 3">
            <a:extLst>
              <a:ext uri="{FF2B5EF4-FFF2-40B4-BE49-F238E27FC236}">
                <a16:creationId xmlns:a16="http://schemas.microsoft.com/office/drawing/2014/main" id="{AFABD3E1-05ED-B312-974B-6A97590D81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1" b="-421"/>
          <a:stretch/>
        </p:blipFill>
        <p:spPr bwMode="auto">
          <a:xfrm>
            <a:off x="4479063" y="10488"/>
            <a:ext cx="6886929" cy="6814421"/>
          </a:xfrm>
          <a:prstGeom prst="rect">
            <a:avLst/>
          </a:prstGeom>
          <a:solidFill>
            <a:srgbClr val="FFFFFF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65" name="Rectangle 10264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E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D98983-6912-5193-D3E4-404849AE2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9742" y="6459785"/>
            <a:ext cx="60274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 hangingPunct="1">
              <a:spcAft>
                <a:spcPts val="600"/>
              </a:spcAft>
            </a:pPr>
            <a:fld id="{2BFF20E1-3B40-4E2D-8DA6-05A2B5E6D4D7}" type="slidenum">
              <a:rPr lang="en-US" altLang="en-US" smtClean="0">
                <a:latin typeface="+mn-lt"/>
                <a:ea typeface="+mn-ea"/>
              </a:rPr>
              <a:pPr defTabSz="914400" hangingPunct="1">
                <a:spcAft>
                  <a:spcPts val="600"/>
                </a:spcAft>
              </a:pPr>
              <a:t>9</a:t>
            </a:fld>
            <a:endParaRPr lang="en-US" altLang="en-US">
              <a:latin typeface="+mn-lt"/>
              <a:ea typeface="+mn-ea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A18319F-BF34-9F90-DC36-71972A5CDBB7}"/>
              </a:ext>
            </a:extLst>
          </p:cNvPr>
          <p:cNvSpPr txBox="1">
            <a:spLocks/>
          </p:cNvSpPr>
          <p:nvPr/>
        </p:nvSpPr>
        <p:spPr>
          <a:xfrm>
            <a:off x="10575175" y="6457124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GB"/>
            </a:defPPr>
            <a:lvl1pPr algn="r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050" kern="12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9pPr>
          </a:lstStyle>
          <a:p>
            <a:r>
              <a:rPr lang="en-US" altLang="en-US" dirty="0">
                <a:solidFill>
                  <a:schemeClr val="tx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6523561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Microsoft YaHei"/>
        <a:cs typeface=""/>
      </a:majorFont>
      <a:minorFont>
        <a:latin typeface="Calibri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</TotalTime>
  <Words>1033</Words>
  <Application>Microsoft Office PowerPoint</Application>
  <PresentationFormat>Widescreen</PresentationFormat>
  <Paragraphs>165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Times New Roman</vt:lpstr>
      <vt:lpstr>Calibri</vt:lpstr>
      <vt:lpstr>Microsoft YaHei</vt:lpstr>
      <vt:lpstr>Arial</vt:lpstr>
      <vt:lpstr>Calibri Light</vt:lpstr>
      <vt:lpstr>Lucida Sans Unicode</vt:lpstr>
      <vt:lpstr>Söhne</vt:lpstr>
      <vt:lpstr>Symbol</vt:lpstr>
      <vt:lpstr>+mn-lt</vt:lpstr>
      <vt:lpstr>+mn-ea</vt:lpstr>
      <vt:lpstr>Office Theme</vt:lpstr>
      <vt:lpstr>Retrospect</vt:lpstr>
      <vt:lpstr>Implementez un modele de scoring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Implementez un modele de scoring</dc:title>
  <cp:lastModifiedBy>Silvia FRANZE</cp:lastModifiedBy>
  <cp:revision>10</cp:revision>
  <cp:lastPrinted>1601-01-01T00:00:00Z</cp:lastPrinted>
  <dcterms:created xsi:type="dcterms:W3CDTF">1601-01-01T00:00:00Z</dcterms:created>
  <dcterms:modified xsi:type="dcterms:W3CDTF">2023-12-11T18:46:24Z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2db9220-a04a-4f06-aab9-80cbe5287fb3_Enabled">
    <vt:lpwstr>true</vt:lpwstr>
  </property>
  <property fmtid="{D5CDD505-2E9C-101B-9397-08002B2CF9AE}" pid="3" name="MSIP_Label_d2db9220-a04a-4f06-aab9-80cbe5287fb3_SetDate">
    <vt:lpwstr>2023-12-11T14:28:08Z</vt:lpwstr>
  </property>
  <property fmtid="{D5CDD505-2E9C-101B-9397-08002B2CF9AE}" pid="4" name="MSIP_Label_d2db9220-a04a-4f06-aab9-80cbe5287fb3_Method">
    <vt:lpwstr>Standard</vt:lpwstr>
  </property>
  <property fmtid="{D5CDD505-2E9C-101B-9397-08002B2CF9AE}" pid="5" name="MSIP_Label_d2db9220-a04a-4f06-aab9-80cbe5287fb3_Name">
    <vt:lpwstr>d2db9220-a04a-4f06-aab9-80cbe5287fb3</vt:lpwstr>
  </property>
  <property fmtid="{D5CDD505-2E9C-101B-9397-08002B2CF9AE}" pid="6" name="MSIP_Label_d2db9220-a04a-4f06-aab9-80cbe5287fb3_SiteId">
    <vt:lpwstr>b3f4f7c2-72ce-4192-aba4-d6c7719b5766</vt:lpwstr>
  </property>
  <property fmtid="{D5CDD505-2E9C-101B-9397-08002B2CF9AE}" pid="7" name="MSIP_Label_d2db9220-a04a-4f06-aab9-80cbe5287fb3_ActionId">
    <vt:lpwstr>0fe69be7-1429-439b-b7ca-c6e7ff1301f6</vt:lpwstr>
  </property>
  <property fmtid="{D5CDD505-2E9C-101B-9397-08002B2CF9AE}" pid="8" name="MSIP_Label_d2db9220-a04a-4f06-aab9-80cbe5287fb3_ContentBits">
    <vt:lpwstr>1</vt:lpwstr>
  </property>
  <property fmtid="{D5CDD505-2E9C-101B-9397-08002B2CF9AE}" pid="9" name="ClassificationContentMarkingHeaderLocations">
    <vt:lpwstr>Office Theme:3\Retrospect:11</vt:lpwstr>
  </property>
  <property fmtid="{D5CDD505-2E9C-101B-9397-08002B2CF9AE}" pid="10" name="ClassificationContentMarkingHeaderText">
    <vt:lpwstr>CONFIDENTIAL &amp; RESTRICTED</vt:lpwstr>
  </property>
</Properties>
</file>

<file path=docProps/thumbnail.jpeg>
</file>